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303" r:id="rId6"/>
    <p:sldId id="265" r:id="rId7"/>
    <p:sldId id="290" r:id="rId8"/>
    <p:sldId id="293" r:id="rId9"/>
    <p:sldId id="281" r:id="rId10"/>
    <p:sldId id="294" r:id="rId11"/>
    <p:sldId id="295" r:id="rId12"/>
    <p:sldId id="285" r:id="rId13"/>
    <p:sldId id="279" r:id="rId14"/>
    <p:sldId id="302" r:id="rId15"/>
    <p:sldId id="299" r:id="rId16"/>
    <p:sldId id="301" r:id="rId17"/>
    <p:sldId id="300" r:id="rId18"/>
    <p:sldId id="282" r:id="rId19"/>
    <p:sldId id="298" r:id="rId20"/>
    <p:sldId id="296" r:id="rId21"/>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7ACB30-F2BF-AD59-F294-EF08913249DD}" name="Tessa Schuurman" initials="TS" userId="S::t.schuurman@pcouwillibrord.nl::c0c6e4d5-419e-4f3b-90b3-f69f064ec763" providerId="AD"/>
  <p188:author id="{D6B49E5C-AE58-C3E8-FAF5-02BC1F463C50}" name="Ilonka Dijs" initials="ID" userId="S::ilonka.dijs@spoutrecht.nl::ab19fab0-0cd4-420f-8cc0-0465e71e7b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onka Dijs" initials="ID" lastIdx="18" clrIdx="0">
    <p:extLst>
      <p:ext uri="{19B8F6BF-5375-455C-9EA6-DF929625EA0E}">
        <p15:presenceInfo xmlns:p15="http://schemas.microsoft.com/office/powerpoint/2012/main" userId="S::ilonka.dijs@spoutrecht.nl::ab19fab0-0cd4-420f-8cc0-0465e71e7b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CCFFFF"/>
    <a:srgbClr val="FFFF00"/>
    <a:srgbClr val="EC14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F10E8E-D4E8-47B2-8D03-353A618272FF}" v="2" dt="2023-08-31T08:43:53.70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98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van Loenen" userId="944d3753-51a6-40d0-85c5-f8f126a3c523" providerId="ADAL" clId="{68F10E8E-D4E8-47B2-8D03-353A618272FF}"/>
    <pc:docChg chg="modSld">
      <pc:chgData name="Jill van Loenen" userId="944d3753-51a6-40d0-85c5-f8f126a3c523" providerId="ADAL" clId="{68F10E8E-D4E8-47B2-8D03-353A618272FF}" dt="2023-08-31T08:43:56.755" v="5" actId="13926"/>
      <pc:docMkLst>
        <pc:docMk/>
      </pc:docMkLst>
      <pc:sldChg chg="modSp mod">
        <pc:chgData name="Jill van Loenen" userId="944d3753-51a6-40d0-85c5-f8f126a3c523" providerId="ADAL" clId="{68F10E8E-D4E8-47B2-8D03-353A618272FF}" dt="2023-08-31T08:43:43.937" v="2" actId="20577"/>
        <pc:sldMkLst>
          <pc:docMk/>
          <pc:sldMk cId="2993834948" sldId="285"/>
        </pc:sldMkLst>
        <pc:spChg chg="mod">
          <ac:chgData name="Jill van Loenen" userId="944d3753-51a6-40d0-85c5-f8f126a3c523" providerId="ADAL" clId="{68F10E8E-D4E8-47B2-8D03-353A618272FF}" dt="2023-08-31T08:43:43.937" v="2" actId="20577"/>
          <ac:spMkLst>
            <pc:docMk/>
            <pc:sldMk cId="2993834948" sldId="285"/>
            <ac:spMk id="3" creationId="{00000000-0000-0000-0000-000000000000}"/>
          </ac:spMkLst>
        </pc:spChg>
      </pc:sldChg>
      <pc:sldChg chg="modSp mod">
        <pc:chgData name="Jill van Loenen" userId="944d3753-51a6-40d0-85c5-f8f126a3c523" providerId="ADAL" clId="{68F10E8E-D4E8-47B2-8D03-353A618272FF}" dt="2023-08-31T08:43:56.755" v="5" actId="13926"/>
        <pc:sldMkLst>
          <pc:docMk/>
          <pc:sldMk cId="2272471869" sldId="302"/>
        </pc:sldMkLst>
        <pc:spChg chg="mod">
          <ac:chgData name="Jill van Loenen" userId="944d3753-51a6-40d0-85c5-f8f126a3c523" providerId="ADAL" clId="{68F10E8E-D4E8-47B2-8D03-353A618272FF}" dt="2023-08-31T08:43:56.755" v="5" actId="13926"/>
          <ac:spMkLst>
            <pc:docMk/>
            <pc:sldMk cId="2272471869" sldId="302"/>
            <ac:spMk id="9" creationId="{1E289660-5597-55F2-73CF-5D7013AA5AF8}"/>
          </ac:spMkLst>
        </pc:spChg>
      </pc:sldChg>
    </pc:docChg>
  </pc:docChgLst>
  <pc:docChgLst>
    <pc:chgData name="Minke Hiensch" userId="33d63bb6-67a1-4e70-8125-ba7068df40c9" providerId="ADAL" clId="{FCB1FFCA-CF23-453B-8618-1316F3469329}"/>
    <pc:docChg chg="undo custSel modSld">
      <pc:chgData name="Minke Hiensch" userId="33d63bb6-67a1-4e70-8125-ba7068df40c9" providerId="ADAL" clId="{FCB1FFCA-CF23-453B-8618-1316F3469329}" dt="2023-08-29T10:38:03.785" v="488" actId="20577"/>
      <pc:docMkLst>
        <pc:docMk/>
      </pc:docMkLst>
      <pc:sldChg chg="addSp delSp modSp mod">
        <pc:chgData name="Minke Hiensch" userId="33d63bb6-67a1-4e70-8125-ba7068df40c9" providerId="ADAL" clId="{FCB1FFCA-CF23-453B-8618-1316F3469329}" dt="2023-08-29T10:18:53.254" v="5" actId="478"/>
        <pc:sldMkLst>
          <pc:docMk/>
          <pc:sldMk cId="0" sldId="256"/>
        </pc:sldMkLst>
        <pc:picChg chg="add del mod">
          <ac:chgData name="Minke Hiensch" userId="33d63bb6-67a1-4e70-8125-ba7068df40c9" providerId="ADAL" clId="{FCB1FFCA-CF23-453B-8618-1316F3469329}" dt="2023-08-29T10:18:53.254" v="5" actId="478"/>
          <ac:picMkLst>
            <pc:docMk/>
            <pc:sldMk cId="0" sldId="256"/>
            <ac:picMk id="2" creationId="{81181DBB-B367-8E41-4849-08564A00B941}"/>
          </ac:picMkLst>
        </pc:picChg>
      </pc:sldChg>
      <pc:sldChg chg="addSp delSp modSp mod">
        <pc:chgData name="Minke Hiensch" userId="33d63bb6-67a1-4e70-8125-ba7068df40c9" providerId="ADAL" clId="{FCB1FFCA-CF23-453B-8618-1316F3469329}" dt="2023-08-29T10:17:37.203" v="3" actId="1076"/>
        <pc:sldMkLst>
          <pc:docMk/>
          <pc:sldMk cId="28906522" sldId="294"/>
        </pc:sldMkLst>
        <pc:picChg chg="add mod">
          <ac:chgData name="Minke Hiensch" userId="33d63bb6-67a1-4e70-8125-ba7068df40c9" providerId="ADAL" clId="{FCB1FFCA-CF23-453B-8618-1316F3469329}" dt="2023-08-29T10:17:37.203" v="3" actId="1076"/>
          <ac:picMkLst>
            <pc:docMk/>
            <pc:sldMk cId="28906522" sldId="294"/>
            <ac:picMk id="2" creationId="{2DE8ADC8-4CE1-2273-895E-C2B20F28109E}"/>
          </ac:picMkLst>
        </pc:picChg>
        <pc:picChg chg="del">
          <ac:chgData name="Minke Hiensch" userId="33d63bb6-67a1-4e70-8125-ba7068df40c9" providerId="ADAL" clId="{FCB1FFCA-CF23-453B-8618-1316F3469329}" dt="2023-08-29T10:17:34.630" v="2" actId="478"/>
          <ac:picMkLst>
            <pc:docMk/>
            <pc:sldMk cId="28906522" sldId="294"/>
            <ac:picMk id="6148" creationId="{00000000-0000-0000-0000-000000000000}"/>
          </ac:picMkLst>
        </pc:picChg>
      </pc:sldChg>
      <pc:sldChg chg="modSp mod">
        <pc:chgData name="Minke Hiensch" userId="33d63bb6-67a1-4e70-8125-ba7068df40c9" providerId="ADAL" clId="{FCB1FFCA-CF23-453B-8618-1316F3469329}" dt="2023-08-29T10:37:47.736" v="477" actId="20577"/>
        <pc:sldMkLst>
          <pc:docMk/>
          <pc:sldMk cId="2376081817" sldId="298"/>
        </pc:sldMkLst>
        <pc:graphicFrameChg chg="modGraphic">
          <ac:chgData name="Minke Hiensch" userId="33d63bb6-67a1-4e70-8125-ba7068df40c9" providerId="ADAL" clId="{FCB1FFCA-CF23-453B-8618-1316F3469329}" dt="2023-08-29T10:37:47.736" v="477" actId="20577"/>
          <ac:graphicFrameMkLst>
            <pc:docMk/>
            <pc:sldMk cId="2376081817" sldId="298"/>
            <ac:graphicFrameMk id="6" creationId="{CDB97967-03AC-41D8-A1AD-8C1E3BE384CD}"/>
          </ac:graphicFrameMkLst>
        </pc:graphicFrameChg>
      </pc:sldChg>
      <pc:sldChg chg="modSp mod">
        <pc:chgData name="Minke Hiensch" userId="33d63bb6-67a1-4e70-8125-ba7068df40c9" providerId="ADAL" clId="{FCB1FFCA-CF23-453B-8618-1316F3469329}" dt="2023-08-29T10:35:34.840" v="453" actId="20577"/>
        <pc:sldMkLst>
          <pc:docMk/>
          <pc:sldMk cId="2155886464" sldId="299"/>
        </pc:sldMkLst>
        <pc:spChg chg="mod">
          <ac:chgData name="Minke Hiensch" userId="33d63bb6-67a1-4e70-8125-ba7068df40c9" providerId="ADAL" clId="{FCB1FFCA-CF23-453B-8618-1316F3469329}" dt="2023-08-29T10:35:34.840" v="453" actId="20577"/>
          <ac:spMkLst>
            <pc:docMk/>
            <pc:sldMk cId="2155886464" sldId="299"/>
            <ac:spMk id="9" creationId="{1E289660-5597-55F2-73CF-5D7013AA5AF8}"/>
          </ac:spMkLst>
        </pc:spChg>
      </pc:sldChg>
      <pc:sldChg chg="modSp mod">
        <pc:chgData name="Minke Hiensch" userId="33d63bb6-67a1-4e70-8125-ba7068df40c9" providerId="ADAL" clId="{FCB1FFCA-CF23-453B-8618-1316F3469329}" dt="2023-08-29T10:38:03.785" v="488" actId="20577"/>
        <pc:sldMkLst>
          <pc:docMk/>
          <pc:sldMk cId="874301864" sldId="301"/>
        </pc:sldMkLst>
        <pc:spChg chg="mod">
          <ac:chgData name="Minke Hiensch" userId="33d63bb6-67a1-4e70-8125-ba7068df40c9" providerId="ADAL" clId="{FCB1FFCA-CF23-453B-8618-1316F3469329}" dt="2023-08-29T10:38:03.785" v="488" actId="20577"/>
          <ac:spMkLst>
            <pc:docMk/>
            <pc:sldMk cId="874301864" sldId="301"/>
            <ac:spMk id="9" creationId="{1E289660-5597-55F2-73CF-5D7013AA5AF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182" cy="497040"/>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eaLnBrk="1" hangingPunct="1">
              <a:defRPr sz="1200">
                <a:latin typeface="Arial" charset="0"/>
              </a:defRPr>
            </a:lvl1pPr>
          </a:lstStyle>
          <a:p>
            <a:pPr>
              <a:defRPr/>
            </a:pPr>
            <a:endParaRPr lang="nl-NL"/>
          </a:p>
        </p:txBody>
      </p:sp>
      <p:sp>
        <p:nvSpPr>
          <p:cNvPr id="9219" name="Rectangle 3"/>
          <p:cNvSpPr>
            <a:spLocks noGrp="1" noChangeArrowheads="1"/>
          </p:cNvSpPr>
          <p:nvPr>
            <p:ph type="dt" sz="quarter" idx="1"/>
          </p:nvPr>
        </p:nvSpPr>
        <p:spPr bwMode="auto">
          <a:xfrm>
            <a:off x="3849927" y="0"/>
            <a:ext cx="2946182" cy="497040"/>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algn="r" eaLnBrk="1" hangingPunct="1">
              <a:defRPr sz="1200">
                <a:latin typeface="Arial" charset="0"/>
              </a:defRPr>
            </a:lvl1pPr>
          </a:lstStyle>
          <a:p>
            <a:pPr>
              <a:defRPr/>
            </a:pPr>
            <a:endParaRPr lang="nl-NL"/>
          </a:p>
        </p:txBody>
      </p:sp>
      <p:sp>
        <p:nvSpPr>
          <p:cNvPr id="9220" name="Rectangle 4"/>
          <p:cNvSpPr>
            <a:spLocks noGrp="1" noChangeArrowheads="1"/>
          </p:cNvSpPr>
          <p:nvPr>
            <p:ph type="ftr" sz="quarter" idx="2"/>
          </p:nvPr>
        </p:nvSpPr>
        <p:spPr bwMode="auto">
          <a:xfrm>
            <a:off x="0" y="9428025"/>
            <a:ext cx="2946182" cy="497040"/>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eaLnBrk="1" hangingPunct="1">
              <a:defRPr sz="1200">
                <a:latin typeface="Arial" charset="0"/>
              </a:defRPr>
            </a:lvl1pPr>
          </a:lstStyle>
          <a:p>
            <a:pPr>
              <a:defRPr/>
            </a:pPr>
            <a:endParaRPr lang="nl-NL"/>
          </a:p>
        </p:txBody>
      </p:sp>
      <p:sp>
        <p:nvSpPr>
          <p:cNvPr id="9221" name="Rectangle 5"/>
          <p:cNvSpPr>
            <a:spLocks noGrp="1" noChangeArrowheads="1"/>
          </p:cNvSpPr>
          <p:nvPr>
            <p:ph type="sldNum" sz="quarter" idx="3"/>
          </p:nvPr>
        </p:nvSpPr>
        <p:spPr bwMode="auto">
          <a:xfrm>
            <a:off x="3849927" y="9428025"/>
            <a:ext cx="2946182" cy="497040"/>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algn="r" eaLnBrk="1" hangingPunct="1">
              <a:defRPr sz="1200"/>
            </a:lvl1pPr>
          </a:lstStyle>
          <a:p>
            <a:pPr>
              <a:defRPr/>
            </a:pPr>
            <a:fld id="{39A24D84-5756-4655-B126-2F84E225CCB4}" type="slidenum">
              <a:rPr lang="nl-NL" altLang="nl-NL"/>
              <a:pPr>
                <a:defRPr/>
              </a:pPr>
              <a:t>‹nr.›</a:t>
            </a:fld>
            <a:endParaRPr lang="nl-NL" altLang="nl-NL"/>
          </a:p>
        </p:txBody>
      </p:sp>
    </p:spTree>
    <p:extLst>
      <p:ext uri="{BB962C8B-B14F-4D97-AF65-F5344CB8AC3E}">
        <p14:creationId xmlns:p14="http://schemas.microsoft.com/office/powerpoint/2010/main" val="3016499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182" cy="497040"/>
          </a:xfrm>
          <a:prstGeom prst="rect">
            <a:avLst/>
          </a:prstGeom>
        </p:spPr>
        <p:txBody>
          <a:bodyPr vert="horz" lIns="91438" tIns="45719" rIns="91438" bIns="45719" rtlCol="0"/>
          <a:lstStyle>
            <a:lvl1pPr algn="l" eaLnBrk="1" hangingPunct="1">
              <a:defRPr sz="1200">
                <a:latin typeface="Arial" charset="0"/>
              </a:defRPr>
            </a:lvl1pPr>
          </a:lstStyle>
          <a:p>
            <a:pPr>
              <a:defRPr/>
            </a:pPr>
            <a:endParaRPr lang="nl-NL"/>
          </a:p>
        </p:txBody>
      </p:sp>
      <p:sp>
        <p:nvSpPr>
          <p:cNvPr id="3" name="Tijdelijke aanduiding voor datum 2"/>
          <p:cNvSpPr>
            <a:spLocks noGrp="1"/>
          </p:cNvSpPr>
          <p:nvPr>
            <p:ph type="dt" idx="1"/>
          </p:nvPr>
        </p:nvSpPr>
        <p:spPr>
          <a:xfrm>
            <a:off x="3849927" y="0"/>
            <a:ext cx="2946182" cy="497040"/>
          </a:xfrm>
          <a:prstGeom prst="rect">
            <a:avLst/>
          </a:prstGeom>
        </p:spPr>
        <p:txBody>
          <a:bodyPr vert="horz" lIns="91438" tIns="45719" rIns="91438" bIns="45719" rtlCol="0"/>
          <a:lstStyle>
            <a:lvl1pPr algn="r" eaLnBrk="1" hangingPunct="1">
              <a:defRPr sz="1200">
                <a:latin typeface="Arial" charset="0"/>
              </a:defRPr>
            </a:lvl1pPr>
          </a:lstStyle>
          <a:p>
            <a:pPr>
              <a:defRPr/>
            </a:pPr>
            <a:fld id="{34BC9DF3-82E6-48AD-B60C-8DD3CC80A091}" type="datetimeFigureOut">
              <a:rPr lang="nl-NL"/>
              <a:pPr>
                <a:defRPr/>
              </a:pPr>
              <a:t>31-8-2023</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8" tIns="45719" rIns="91438" bIns="45719" rtlCol="0" anchor="ctr"/>
          <a:lstStyle/>
          <a:p>
            <a:pPr lvl="0"/>
            <a:endParaRPr lang="nl-NL" noProof="0"/>
          </a:p>
        </p:txBody>
      </p:sp>
      <p:sp>
        <p:nvSpPr>
          <p:cNvPr id="5" name="Tijdelijke aanduiding voor notities 4"/>
          <p:cNvSpPr>
            <a:spLocks noGrp="1"/>
          </p:cNvSpPr>
          <p:nvPr>
            <p:ph type="body" sz="quarter" idx="3"/>
          </p:nvPr>
        </p:nvSpPr>
        <p:spPr>
          <a:xfrm>
            <a:off x="679768" y="4715585"/>
            <a:ext cx="5438140" cy="4467066"/>
          </a:xfrm>
          <a:prstGeom prst="rect">
            <a:avLst/>
          </a:prstGeom>
        </p:spPr>
        <p:txBody>
          <a:bodyPr vert="horz" lIns="91438" tIns="45719" rIns="91438" bIns="45719"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428025"/>
            <a:ext cx="2946182" cy="497040"/>
          </a:xfrm>
          <a:prstGeom prst="rect">
            <a:avLst/>
          </a:prstGeom>
        </p:spPr>
        <p:txBody>
          <a:bodyPr vert="horz" lIns="91438" tIns="45719" rIns="91438" bIns="45719" rtlCol="0" anchor="b"/>
          <a:lstStyle>
            <a:lvl1pPr algn="l" eaLnBrk="1" hangingPunct="1">
              <a:defRPr sz="1200">
                <a:latin typeface="Arial" charset="0"/>
              </a:defRPr>
            </a:lvl1pPr>
          </a:lstStyle>
          <a:p>
            <a:pPr>
              <a:defRPr/>
            </a:pPr>
            <a:endParaRPr lang="nl-NL"/>
          </a:p>
        </p:txBody>
      </p:sp>
      <p:sp>
        <p:nvSpPr>
          <p:cNvPr id="7" name="Tijdelijke aanduiding voor dianummer 6"/>
          <p:cNvSpPr>
            <a:spLocks noGrp="1"/>
          </p:cNvSpPr>
          <p:nvPr>
            <p:ph type="sldNum" sz="quarter" idx="5"/>
          </p:nvPr>
        </p:nvSpPr>
        <p:spPr>
          <a:xfrm>
            <a:off x="3849927" y="9428025"/>
            <a:ext cx="2946182" cy="497040"/>
          </a:xfrm>
          <a:prstGeom prst="rect">
            <a:avLst/>
          </a:prstGeom>
        </p:spPr>
        <p:txBody>
          <a:bodyPr vert="horz" wrap="square" lIns="91438" tIns="45719" rIns="91438" bIns="45719" numCol="1" anchor="b" anchorCtr="0" compatLnSpc="1">
            <a:prstTxWarp prst="textNoShape">
              <a:avLst/>
            </a:prstTxWarp>
          </a:bodyPr>
          <a:lstStyle>
            <a:lvl1pPr algn="r" eaLnBrk="1" hangingPunct="1">
              <a:defRPr sz="1200"/>
            </a:lvl1pPr>
          </a:lstStyle>
          <a:p>
            <a:pPr>
              <a:defRPr/>
            </a:pPr>
            <a:fld id="{32783626-BA63-4FC6-92BA-87752BD77EC2}" type="slidenum">
              <a:rPr lang="nl-NL" altLang="nl-NL"/>
              <a:pPr>
                <a:defRPr/>
              </a:pPr>
              <a:t>‹nr.›</a:t>
            </a:fld>
            <a:endParaRPr lang="nl-NL" altLang="nl-NL"/>
          </a:p>
        </p:txBody>
      </p:sp>
    </p:spTree>
    <p:extLst>
      <p:ext uri="{BB962C8B-B14F-4D97-AF65-F5344CB8AC3E}">
        <p14:creationId xmlns:p14="http://schemas.microsoft.com/office/powerpoint/2010/main" val="1699617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solidFill>
                  <a:srgbClr val="FF0000"/>
                </a:solidFill>
              </a:rPr>
              <a:t>Deze ppt is bedoeld voor voorlichting aan ouders van groep 8. Als je ook ouders van groep 7 uitnodigt óf deze wil inzetten voor een informatieavond aan deze ouders, voeg dan de volgende zaken toe:</a:t>
            </a:r>
            <a:endParaRPr lang="nl-NL">
              <a:solidFill>
                <a:srgbClr val="FF0000"/>
              </a:solidFill>
              <a:ea typeface="Calibri"/>
              <a:cs typeface="Calibri"/>
            </a:endParaRPr>
          </a:p>
          <a:p>
            <a:endParaRPr lang="nl-NL">
              <a:solidFill>
                <a:srgbClr val="FF0000"/>
              </a:solidFill>
            </a:endParaRPr>
          </a:p>
          <a:p>
            <a:pPr marL="171450" indent="-171450">
              <a:buFontTx/>
              <a:buChar char="-"/>
            </a:pPr>
            <a:r>
              <a:rPr lang="nl-NL">
                <a:solidFill>
                  <a:srgbClr val="FF0000"/>
                </a:solidFill>
              </a:rPr>
              <a:t>Wanneer/hoe preadvies in groep 7 wordt gecommuniceerd</a:t>
            </a:r>
          </a:p>
          <a:p>
            <a:pPr marL="171450" indent="-171450">
              <a:buFontTx/>
              <a:buChar char="-"/>
            </a:pPr>
            <a:r>
              <a:rPr lang="nl-NL">
                <a:solidFill>
                  <a:srgbClr val="FF0000"/>
                </a:solidFill>
                <a:ea typeface="Calibri"/>
                <a:cs typeface="Calibri"/>
              </a:rPr>
              <a:t>Hoe je in groep 7 met ouders afstemt</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a:t>
            </a:fld>
            <a:endParaRPr lang="nl-NL" altLang="nl-NL"/>
          </a:p>
        </p:txBody>
      </p:sp>
    </p:spTree>
    <p:extLst>
      <p:ext uri="{BB962C8B-B14F-4D97-AF65-F5344CB8AC3E}">
        <p14:creationId xmlns:p14="http://schemas.microsoft.com/office/powerpoint/2010/main" val="679667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Vermeld dat de meeste van deze data wettelijk bepaald zijn (voorlopig schooladvies, definitieve advies en aanmelding VO-school). Dat betekent dat er geen ruimte zit om hiervan af te wijken, noch door scholen, noch door ouders. </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16</a:t>
            </a:fld>
            <a:endParaRPr lang="nl-NL" altLang="nl-NL"/>
          </a:p>
        </p:txBody>
      </p:sp>
    </p:spTree>
    <p:extLst>
      <p:ext uri="{BB962C8B-B14F-4D97-AF65-F5344CB8AC3E}">
        <p14:creationId xmlns:p14="http://schemas.microsoft.com/office/powerpoint/2010/main" val="66731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2</a:t>
            </a:fld>
            <a:endParaRPr lang="nl-NL" altLang="nl-NL"/>
          </a:p>
        </p:txBody>
      </p:sp>
    </p:spTree>
    <p:extLst>
      <p:ext uri="{BB962C8B-B14F-4D97-AF65-F5344CB8AC3E}">
        <p14:creationId xmlns:p14="http://schemas.microsoft.com/office/powerpoint/2010/main" val="3594547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 Zowel in het managementvenster van Vensters PO als in het jaarlijks toegestuurde NCO rapport lees je hoe het de leerlingen van jouw school vergaat na 3 jaar in het VO. Ook via DUO krijg je als school deze informatie, zelfs per leerling teruggekoppeld. Je ziet hoeveel op- en afstroom er is en hoeveel kinderen nog op het niveau van het advies zitten. Ook lees je hoe kansrijk jullie adviezen zijn (voor diverse </a:t>
            </a:r>
            <a:r>
              <a:rPr lang="nl-NL" err="1"/>
              <a:t>doelgroepleerlingen</a:t>
            </a:r>
            <a:r>
              <a:rPr lang="nl-NL"/>
              <a:t>) ten opzichte van landelijke gemiddelden en een referentieschool (die qua context en populatie op jouw school lijkt). Het is interessante informatie om op die manier op jullie eigen schooladviezen te reflecteren en deze analyse met ouders te delen. </a:t>
            </a:r>
          </a:p>
          <a:p>
            <a:r>
              <a:rPr lang="nl-NL"/>
              <a:t>** Een aantal scholen organiseert jaarlijks een ‘ouders voor ouders’ avond, waarbij ouders die inmiddels een kind op het VO hebben in een informele setting komen vertellen over hun ervaringen aan de ouders in groep 7 en 8. Een leuke manier om deze ervaringen te delen én bovendien een goede manier om ook zelf vanuit ouders terug te horen hoe het hun kind vergaat op het VO!</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3</a:t>
            </a:fld>
            <a:endParaRPr lang="nl-NL" altLang="nl-NL"/>
          </a:p>
        </p:txBody>
      </p:sp>
    </p:spTree>
    <p:extLst>
      <p:ext uri="{BB962C8B-B14F-4D97-AF65-F5344CB8AC3E}">
        <p14:creationId xmlns:p14="http://schemas.microsoft.com/office/powerpoint/2010/main" val="1332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a:t>In Utrecht is met alle schoolbesturen afgesproken dat het basisschooladvies in principe meervoudig is en alleen in enkele gevallen, waarbij het meer passend is, enkelvoudig. De uitzondering hierop zijn de niveauadviezen praktijkonderwijs en vwo, die kunnen ook enkelvoudig worden gegeven. Een meervoudig advies sluit beter aan bij de </a:t>
            </a:r>
            <a:r>
              <a:rPr lang="nl-NL" err="1"/>
              <a:t>toetsuitslag</a:t>
            </a:r>
            <a:r>
              <a:rPr lang="nl-NL"/>
              <a:t> van de doorstroomtoets en bij de wens tot een latere determinatie.</a:t>
            </a:r>
          </a:p>
          <a:p>
            <a:endParaRPr lang="nl-NL">
              <a:ea typeface="Calibri"/>
              <a:cs typeface="Calibri"/>
            </a:endParaRPr>
          </a:p>
          <a:p>
            <a:r>
              <a:rPr lang="nl-NL">
                <a:ea typeface="Calibri"/>
                <a:cs typeface="Calibri"/>
              </a:rPr>
              <a:t>Het voorlopig schooladvies kan alleen nog maar omhoog worden bijgesteld als de uitslag van de doorstoomtoets ook hoger is. Dit komt verderop terug. </a:t>
            </a:r>
          </a:p>
          <a:p>
            <a:endParaRPr lang="nl-NL">
              <a:ea typeface="Calibri"/>
              <a:cs typeface="Calibri"/>
            </a:endParaRPr>
          </a:p>
          <a:p>
            <a:r>
              <a:rPr lang="nl-NL">
                <a:ea typeface="Calibri"/>
                <a:cs typeface="Calibri"/>
              </a:rPr>
              <a:t>(Als je deze ppt ook wil gebruiken voor ouders groep 7 voeg dan toe dat/wanneer je je preadvies deelt)</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5</a:t>
            </a:fld>
            <a:endParaRPr lang="nl-NL" altLang="nl-NL"/>
          </a:p>
        </p:txBody>
      </p:sp>
    </p:spTree>
    <p:extLst>
      <p:ext uri="{BB962C8B-B14F-4D97-AF65-F5344CB8AC3E}">
        <p14:creationId xmlns:p14="http://schemas.microsoft.com/office/powerpoint/2010/main" val="4088480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l-NL"/>
              <a:t>Vooral</a:t>
            </a:r>
            <a:r>
              <a:rPr lang="nl-NL" baseline="0"/>
              <a:t> inzicht (RTTI; reproduceren, toepassen 1, toepassen 2 en inzicht) is erg belangrijk. Hoe hoger het niveau hoe minder reproduceren en hoe meer toepassen en inzicht er gevraagd wordt. </a:t>
            </a:r>
            <a:endParaRPr lang="nl-NL"/>
          </a:p>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7</a:t>
            </a:fld>
            <a:endParaRPr lang="nl-NL" altLang="nl-NL"/>
          </a:p>
        </p:txBody>
      </p:sp>
    </p:spTree>
    <p:extLst>
      <p:ext uri="{BB962C8B-B14F-4D97-AF65-F5344CB8AC3E}">
        <p14:creationId xmlns:p14="http://schemas.microsoft.com/office/powerpoint/2010/main" val="529885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8</a:t>
            </a:fld>
            <a:endParaRPr lang="nl-NL" altLang="nl-NL"/>
          </a:p>
        </p:txBody>
      </p:sp>
    </p:spTree>
    <p:extLst>
      <p:ext uri="{BB962C8B-B14F-4D97-AF65-F5344CB8AC3E}">
        <p14:creationId xmlns:p14="http://schemas.microsoft.com/office/powerpoint/2010/main" val="87759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In een enkel geval, als dit in het belang van de leerling is, kan hiervan worden afgeweken.</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a:pPr>
                <a:defRPr/>
              </a:pPr>
              <a:t>9</a:t>
            </a:fld>
            <a:endParaRPr lang="nl-NL" altLang="nl-NL"/>
          </a:p>
        </p:txBody>
      </p:sp>
    </p:spTree>
    <p:extLst>
      <p:ext uri="{BB962C8B-B14F-4D97-AF65-F5344CB8AC3E}">
        <p14:creationId xmlns:p14="http://schemas.microsoft.com/office/powerpoint/2010/main" val="305010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Leg goed uit waarom ouders het genoemde aantal scholen móeten opgeven:  </a:t>
            </a:r>
          </a:p>
          <a:p>
            <a:pPr marL="171450" indent="-171450">
              <a:buFontTx/>
              <a:buChar char="-"/>
            </a:pPr>
            <a:r>
              <a:rPr lang="nl-NL"/>
              <a:t>Keuzes worden op volgorde van voorkeuren behandeld. </a:t>
            </a:r>
          </a:p>
          <a:p>
            <a:pPr marL="171450" indent="-171450">
              <a:buFontTx/>
              <a:buChar char="-"/>
            </a:pPr>
            <a:r>
              <a:rPr lang="nl-NL"/>
              <a:t>Voorrang voor eigen regio wordt hierin meegenomen.</a:t>
            </a:r>
          </a:p>
          <a:p>
            <a:pPr marL="171450" indent="-171450">
              <a:buFontTx/>
              <a:buChar char="-"/>
            </a:pPr>
            <a:r>
              <a:rPr lang="nl-NL"/>
              <a:t>Het aantal keuzes is nodig om te garanderen dat álle kinderen eind april definitief geplaatst zijn.</a:t>
            </a:r>
          </a:p>
          <a:p>
            <a:pPr marL="171450" indent="-171450">
              <a:buFontTx/>
              <a:buChar char="-"/>
            </a:pPr>
            <a:r>
              <a:rPr lang="nl-NL"/>
              <a:t>Als er niet voldoende keuzes worden doorgegeven, is het risico dat de leerling eind april geen plek heeft en alleen nog kan kiezen uit de scholen die ‘over’ zijn en nog plekken hebben!</a:t>
            </a:r>
          </a:p>
          <a:p>
            <a:pPr marL="171450" indent="-171450">
              <a:buFontTx/>
              <a:buChar char="-"/>
            </a:pPr>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12</a:t>
            </a:fld>
            <a:endParaRPr lang="nl-NL" altLang="nl-NL"/>
          </a:p>
        </p:txBody>
      </p:sp>
    </p:spTree>
    <p:extLst>
      <p:ext uri="{BB962C8B-B14F-4D97-AF65-F5344CB8AC3E}">
        <p14:creationId xmlns:p14="http://schemas.microsoft.com/office/powerpoint/2010/main" val="2614523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Een (voorbeeld)formulier (Excel) om je </a:t>
            </a:r>
            <a:r>
              <a:rPr lang="nl-NL" err="1"/>
              <a:t>pré-adviezen</a:t>
            </a:r>
            <a:r>
              <a:rPr lang="nl-NL"/>
              <a:t> te registreren </a:t>
            </a:r>
            <a:r>
              <a:rPr lang="nl-NL" err="1"/>
              <a:t>a.h.v</a:t>
            </a:r>
            <a:r>
              <a:rPr lang="nl-NL"/>
              <a:t>. de </a:t>
            </a:r>
            <a:r>
              <a:rPr lang="nl-NL" err="1"/>
              <a:t>kindkenmerken</a:t>
            </a:r>
            <a:r>
              <a:rPr lang="nl-NL"/>
              <a:t> en </a:t>
            </a:r>
            <a:r>
              <a:rPr lang="nl-NL" err="1"/>
              <a:t>toetsresultaten</a:t>
            </a:r>
            <a:r>
              <a:rPr lang="nl-NL"/>
              <a:t> vind je op de SharePointruime van het POVO netwerk.</a:t>
            </a:r>
          </a:p>
          <a:p>
            <a:endParaRPr lang="nl-NL"/>
          </a:p>
          <a:p>
            <a:pPr marL="0" marR="0" lvl="0" indent="0" algn="l" defTabSz="914400" rtl="0" eaLnBrk="0" fontAlgn="base" latinLnBrk="0" hangingPunct="0">
              <a:lnSpc>
                <a:spcPct val="100000"/>
              </a:lnSpc>
              <a:spcBef>
                <a:spcPct val="30000"/>
              </a:spcBef>
              <a:spcAft>
                <a:spcPct val="0"/>
              </a:spcAft>
              <a:buClrTx/>
              <a:buSzTx/>
              <a:buFontTx/>
              <a:buNone/>
              <a:tabLst/>
              <a:defRPr/>
            </a:pPr>
            <a:r>
              <a:rPr lang="nl-NL" altLang="nl-NL" sz="1200">
                <a:highlight>
                  <a:srgbClr val="FFFF00"/>
                </a:highlight>
              </a:rPr>
              <a:t>Als je de ppt ook gebruikt voor ouders in groep 7 noem hier dan ook de momenten waarop je in groep (6 en) 7 de </a:t>
            </a:r>
            <a:r>
              <a:rPr lang="nl-NL" altLang="nl-NL" sz="1200" err="1">
                <a:highlight>
                  <a:srgbClr val="FFFF00"/>
                </a:highlight>
              </a:rPr>
              <a:t>pré-adviezen</a:t>
            </a:r>
            <a:r>
              <a:rPr lang="nl-NL" altLang="nl-NL" sz="1200">
                <a:highlight>
                  <a:srgbClr val="FFFF00"/>
                </a:highlight>
              </a:rPr>
              <a:t> bespreekt en vastlegt</a:t>
            </a:r>
          </a:p>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15</a:t>
            </a:fld>
            <a:endParaRPr lang="nl-NL" altLang="nl-NL"/>
          </a:p>
        </p:txBody>
      </p:sp>
    </p:spTree>
    <p:extLst>
      <p:ext uri="{BB962C8B-B14F-4D97-AF65-F5344CB8AC3E}">
        <p14:creationId xmlns:p14="http://schemas.microsoft.com/office/powerpoint/2010/main" val="2936085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DF2190C2-BF43-429D-9783-2139E3734C6B}" type="slidenum">
              <a:rPr lang="nl-NL" altLang="nl-NL"/>
              <a:pPr>
                <a:defRPr/>
              </a:pPr>
              <a:t>‹nr.›</a:t>
            </a:fld>
            <a:endParaRPr lang="nl-NL" altLang="nl-NL"/>
          </a:p>
        </p:txBody>
      </p:sp>
    </p:spTree>
    <p:extLst>
      <p:ext uri="{BB962C8B-B14F-4D97-AF65-F5344CB8AC3E}">
        <p14:creationId xmlns:p14="http://schemas.microsoft.com/office/powerpoint/2010/main" val="3996093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0882715-6E77-4682-BC0F-EDD94D7179AD}" type="slidenum">
              <a:rPr lang="nl-NL" altLang="nl-NL"/>
              <a:pPr>
                <a:defRPr/>
              </a:pPr>
              <a:t>‹nr.›</a:t>
            </a:fld>
            <a:endParaRPr lang="nl-NL" altLang="nl-NL"/>
          </a:p>
        </p:txBody>
      </p:sp>
    </p:spTree>
    <p:extLst>
      <p:ext uri="{BB962C8B-B14F-4D97-AF65-F5344CB8AC3E}">
        <p14:creationId xmlns:p14="http://schemas.microsoft.com/office/powerpoint/2010/main" val="291756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C71A52A-CEE6-4517-A515-E148973A454A}" type="slidenum">
              <a:rPr lang="nl-NL" altLang="nl-NL"/>
              <a:pPr>
                <a:defRPr/>
              </a:pPr>
              <a:t>‹nr.›</a:t>
            </a:fld>
            <a:endParaRPr lang="nl-NL" altLang="nl-NL"/>
          </a:p>
        </p:txBody>
      </p:sp>
    </p:spTree>
    <p:extLst>
      <p:ext uri="{BB962C8B-B14F-4D97-AF65-F5344CB8AC3E}">
        <p14:creationId xmlns:p14="http://schemas.microsoft.com/office/powerpoint/2010/main" val="57457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16842C1C-6CE3-4AE2-9313-FD8A58A17167}" type="slidenum">
              <a:rPr lang="nl-NL" altLang="nl-NL"/>
              <a:pPr>
                <a:defRPr/>
              </a:pPr>
              <a:t>‹nr.›</a:t>
            </a:fld>
            <a:endParaRPr lang="nl-NL" altLang="nl-NL"/>
          </a:p>
        </p:txBody>
      </p:sp>
    </p:spTree>
    <p:extLst>
      <p:ext uri="{BB962C8B-B14F-4D97-AF65-F5344CB8AC3E}">
        <p14:creationId xmlns:p14="http://schemas.microsoft.com/office/powerpoint/2010/main" val="304460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D1E439A-0402-45FD-978B-DEEA4EC65885}" type="slidenum">
              <a:rPr lang="nl-NL" altLang="nl-NL"/>
              <a:pPr>
                <a:defRPr/>
              </a:pPr>
              <a:t>‹nr.›</a:t>
            </a:fld>
            <a:endParaRPr lang="nl-NL" altLang="nl-NL"/>
          </a:p>
        </p:txBody>
      </p:sp>
    </p:spTree>
    <p:extLst>
      <p:ext uri="{BB962C8B-B14F-4D97-AF65-F5344CB8AC3E}">
        <p14:creationId xmlns:p14="http://schemas.microsoft.com/office/powerpoint/2010/main" val="29236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C1D3C7A7-468A-4154-A80B-F14CF9B1354C}" type="slidenum">
              <a:rPr lang="nl-NL" altLang="nl-NL"/>
              <a:pPr>
                <a:defRPr/>
              </a:pPr>
              <a:t>‹nr.›</a:t>
            </a:fld>
            <a:endParaRPr lang="nl-NL" altLang="nl-NL"/>
          </a:p>
        </p:txBody>
      </p:sp>
    </p:spTree>
    <p:extLst>
      <p:ext uri="{BB962C8B-B14F-4D97-AF65-F5344CB8AC3E}">
        <p14:creationId xmlns:p14="http://schemas.microsoft.com/office/powerpoint/2010/main" val="3730637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CCBA89DC-C537-4710-9248-29884D72D3B6}" type="slidenum">
              <a:rPr lang="nl-NL" altLang="nl-NL"/>
              <a:pPr>
                <a:defRPr/>
              </a:pPr>
              <a:t>‹nr.›</a:t>
            </a:fld>
            <a:endParaRPr lang="nl-NL" altLang="nl-NL"/>
          </a:p>
        </p:txBody>
      </p:sp>
    </p:spTree>
    <p:extLst>
      <p:ext uri="{BB962C8B-B14F-4D97-AF65-F5344CB8AC3E}">
        <p14:creationId xmlns:p14="http://schemas.microsoft.com/office/powerpoint/2010/main" val="187783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84EAFDB2-2E61-4FBB-A55F-4AD54DD2BA19}" type="slidenum">
              <a:rPr lang="nl-NL" altLang="nl-NL"/>
              <a:pPr>
                <a:defRPr/>
              </a:pPr>
              <a:t>‹nr.›</a:t>
            </a:fld>
            <a:endParaRPr lang="nl-NL" altLang="nl-NL"/>
          </a:p>
        </p:txBody>
      </p:sp>
    </p:spTree>
    <p:extLst>
      <p:ext uri="{BB962C8B-B14F-4D97-AF65-F5344CB8AC3E}">
        <p14:creationId xmlns:p14="http://schemas.microsoft.com/office/powerpoint/2010/main" val="286797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772A9368-6A52-46C3-9EE4-9BE90670DB43}" type="slidenum">
              <a:rPr lang="nl-NL" altLang="nl-NL"/>
              <a:pPr>
                <a:defRPr/>
              </a:pPr>
              <a:t>‹nr.›</a:t>
            </a:fld>
            <a:endParaRPr lang="nl-NL" altLang="nl-NL"/>
          </a:p>
        </p:txBody>
      </p:sp>
    </p:spTree>
    <p:extLst>
      <p:ext uri="{BB962C8B-B14F-4D97-AF65-F5344CB8AC3E}">
        <p14:creationId xmlns:p14="http://schemas.microsoft.com/office/powerpoint/2010/main" val="122659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43D042DB-5C5A-44A2-8377-0C93F944BCF7}" type="slidenum">
              <a:rPr lang="nl-NL" altLang="nl-NL"/>
              <a:pPr>
                <a:defRPr/>
              </a:pPr>
              <a:t>‹nr.›</a:t>
            </a:fld>
            <a:endParaRPr lang="nl-NL" altLang="nl-NL"/>
          </a:p>
        </p:txBody>
      </p:sp>
    </p:spTree>
    <p:extLst>
      <p:ext uri="{BB962C8B-B14F-4D97-AF65-F5344CB8AC3E}">
        <p14:creationId xmlns:p14="http://schemas.microsoft.com/office/powerpoint/2010/main" val="43657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ACEC8E91-AE54-4FE4-ACE7-6C7C62AE2CD0}" type="slidenum">
              <a:rPr lang="nl-NL" altLang="nl-NL"/>
              <a:pPr>
                <a:defRPr/>
              </a:pPr>
              <a:t>‹nr.›</a:t>
            </a:fld>
            <a:endParaRPr lang="nl-NL" altLang="nl-NL"/>
          </a:p>
        </p:txBody>
      </p:sp>
    </p:spTree>
    <p:extLst>
      <p:ext uri="{BB962C8B-B14F-4D97-AF65-F5344CB8AC3E}">
        <p14:creationId xmlns:p14="http://schemas.microsoft.com/office/powerpoint/2010/main" val="193679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C8AE462-48B2-4835-8C3B-82736F20E2AA}"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pendag.cgu.nl/toelatingsprocedure/"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naarhetvo.nl/" TargetMode="External"/><Relationship Id="rId4" Type="http://schemas.openxmlformats.org/officeDocument/2006/relationships/hyperlink" Target="https://boni.nl/aanmelding-faq/"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devogids.nl/"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naarhetvo.nl/&#160;" TargetMode="External"/><Relationship Id="rId5" Type="http://schemas.openxmlformats.org/officeDocument/2006/relationships/hyperlink" Target="http://www.onderwijsinspectie.nl/" TargetMode="External"/><Relationship Id="rId4" Type="http://schemas.openxmlformats.org/officeDocument/2006/relationships/hyperlink" Target="http://www.scholenopdekaart.n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naarhetvo.nl/wp-content/uploads/2018/09/Ouderinformatie-Utrecht-2018-2019.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91184" y="2286000"/>
            <a:ext cx="7162800" cy="1500188"/>
          </a:xfrm>
        </p:spPr>
        <p:txBody>
          <a:bodyPr/>
          <a:lstStyle/>
          <a:p>
            <a:pPr eaLnBrk="1" hangingPunct="1"/>
            <a:r>
              <a:rPr lang="nl-NL" altLang="nl-NL"/>
              <a:t>Naar het VO</a:t>
            </a:r>
            <a:br>
              <a:rPr lang="nl-NL" altLang="nl-NL"/>
            </a:br>
            <a:endParaRPr lang="nl-NL" altLang="nl-NL" sz="3200"/>
          </a:p>
        </p:txBody>
      </p:sp>
      <p:sp>
        <p:nvSpPr>
          <p:cNvPr id="4099" name="Rectangle 3"/>
          <p:cNvSpPr>
            <a:spLocks noGrp="1" noChangeArrowheads="1"/>
          </p:cNvSpPr>
          <p:nvPr>
            <p:ph type="subTitle" idx="1"/>
          </p:nvPr>
        </p:nvSpPr>
        <p:spPr>
          <a:xfrm>
            <a:off x="251520" y="3886200"/>
            <a:ext cx="8712968" cy="1752600"/>
          </a:xfrm>
        </p:spPr>
        <p:txBody>
          <a:bodyPr/>
          <a:lstStyle/>
          <a:p>
            <a:pPr eaLnBrk="1" hangingPunct="1"/>
            <a:r>
              <a:rPr lang="nl-NL" altLang="nl-NL" sz="2600">
                <a:solidFill>
                  <a:schemeClr val="bg1">
                    <a:lumMod val="50000"/>
                  </a:schemeClr>
                </a:solidFill>
              </a:rPr>
              <a:t>Voor ouders van leerlingen uit groep 8</a:t>
            </a:r>
          </a:p>
          <a:p>
            <a:endParaRPr lang="nl-NL" altLang="nl-NL" sz="2600">
              <a:solidFill>
                <a:schemeClr val="bg1">
                  <a:lumMod val="50000"/>
                </a:schemeClr>
              </a:solidFill>
              <a:cs typeface="Arial"/>
            </a:endParaRPr>
          </a:p>
          <a:p>
            <a:r>
              <a:rPr lang="nl-NL" altLang="nl-NL" sz="2600">
                <a:solidFill>
                  <a:schemeClr val="bg1">
                    <a:lumMod val="50000"/>
                  </a:schemeClr>
                </a:solidFill>
                <a:cs typeface="Arial"/>
              </a:rPr>
              <a:t>Vul hier de datum in</a:t>
            </a:r>
          </a:p>
        </p:txBody>
      </p:sp>
      <p:sp>
        <p:nvSpPr>
          <p:cNvPr id="4100" name="AutoShape 6" descr="povo"/>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nl-NL" sz="1800"/>
          </a:p>
        </p:txBody>
      </p:sp>
      <p:sp>
        <p:nvSpPr>
          <p:cNvPr id="4101" name="AutoShape 8" descr="povo"/>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nl-NL" sz="1800"/>
          </a:p>
        </p:txBody>
      </p:sp>
      <p:pic>
        <p:nvPicPr>
          <p:cNvPr id="4102" name="Afbeelding 6"/>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6516215" y="332657"/>
            <a:ext cx="2380537" cy="987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kstvak 3">
            <a:extLst>
              <a:ext uri="{FF2B5EF4-FFF2-40B4-BE49-F238E27FC236}">
                <a16:creationId xmlns:a16="http://schemas.microsoft.com/office/drawing/2014/main" id="{072DF9AE-78FE-42A1-AAD1-7330FB095A55}"/>
              </a:ext>
            </a:extLst>
          </p:cNvPr>
          <p:cNvSpPr txBox="1"/>
          <p:nvPr/>
        </p:nvSpPr>
        <p:spPr>
          <a:xfrm>
            <a:off x="2286000" y="3200400"/>
            <a:ext cx="45720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3" name="Tekstvak 2">
            <a:extLst>
              <a:ext uri="{FF2B5EF4-FFF2-40B4-BE49-F238E27FC236}">
                <a16:creationId xmlns:a16="http://schemas.microsoft.com/office/drawing/2014/main" id="{A6434388-0B19-4277-8475-0306B1ACFC4E}"/>
              </a:ext>
            </a:extLst>
          </p:cNvPr>
          <p:cNvSpPr txBox="1"/>
          <p:nvPr/>
        </p:nvSpPr>
        <p:spPr>
          <a:xfrm>
            <a:off x="3392842" y="6195319"/>
            <a:ext cx="2380537" cy="369332"/>
          </a:xfrm>
          <a:prstGeom prst="rect">
            <a:avLst/>
          </a:prstGeom>
          <a:noFill/>
        </p:spPr>
        <p:txBody>
          <a:bodyPr wrap="square" lIns="91440" tIns="45720" rIns="91440" bIns="45720" rtlCol="0" anchor="t">
            <a:spAutoFit/>
          </a:bodyPr>
          <a:lstStyle/>
          <a:p>
            <a:pPr algn="ctr"/>
            <a:r>
              <a:rPr lang="nl-NL">
                <a:highlight>
                  <a:srgbClr val="FFFF00"/>
                </a:highlight>
              </a:rPr>
              <a:t>[logo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07"/>
            <a:ext cx="8229600" cy="1082651"/>
          </a:xfrm>
        </p:spPr>
        <p:txBody>
          <a:bodyPr/>
          <a:lstStyle/>
          <a:p>
            <a:pPr eaLnBrk="1" hangingPunct="1"/>
            <a:r>
              <a:rPr lang="nl-NL" altLang="nl-NL">
                <a:cs typeface="Arial"/>
              </a:rPr>
              <a:t>Onderwijskundig rapport (OKR)</a:t>
            </a:r>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44525" y="890586"/>
            <a:ext cx="8229599" cy="495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r>
              <a:rPr lang="nl-NL" altLang="nl-NL" sz="2400" kern="0" dirty="0">
                <a:cs typeface="Arial"/>
              </a:rPr>
              <a:t>Het OKR is te vinden in OT en wordt gedeeld met de 1e school van aanmelding</a:t>
            </a:r>
            <a:endParaRPr lang="nl-NL" dirty="0">
              <a:cs typeface="Arial"/>
            </a:endParaRPr>
          </a:p>
          <a:p>
            <a:pPr marL="0" indent="0">
              <a:buNone/>
              <a:defRPr/>
            </a:pPr>
            <a:endParaRPr lang="nl-NL" altLang="nl-NL" sz="2400" kern="0" dirty="0">
              <a:cs typeface="Arial"/>
            </a:endParaRPr>
          </a:p>
          <a:p>
            <a:pPr marL="0" indent="0">
              <a:buNone/>
              <a:defRPr/>
            </a:pPr>
            <a:r>
              <a:rPr lang="nl-NL" altLang="nl-NL" sz="2400" kern="0" dirty="0">
                <a:cs typeface="Arial"/>
              </a:rPr>
              <a:t>In het OKR staat:</a:t>
            </a:r>
          </a:p>
          <a:p>
            <a:pPr>
              <a:buFont typeface="Arial"/>
              <a:buChar char="•"/>
              <a:defRPr/>
            </a:pPr>
            <a:r>
              <a:rPr lang="nl-NL" altLang="nl-NL" sz="2400" kern="0" dirty="0">
                <a:cs typeface="Arial"/>
              </a:rPr>
              <a:t>Persoonsgegevens</a:t>
            </a:r>
          </a:p>
          <a:p>
            <a:pPr>
              <a:buFont typeface="Arial"/>
              <a:buChar char="•"/>
              <a:defRPr/>
            </a:pPr>
            <a:r>
              <a:rPr lang="nl-NL" altLang="nl-NL" sz="2400" kern="0" dirty="0">
                <a:cs typeface="Arial"/>
              </a:rPr>
              <a:t>Schoolloopbaan</a:t>
            </a:r>
          </a:p>
          <a:p>
            <a:pPr>
              <a:buFont typeface="Arial"/>
              <a:buChar char="•"/>
              <a:defRPr/>
            </a:pPr>
            <a:r>
              <a:rPr lang="nl-NL" altLang="nl-NL" sz="2400" kern="0" dirty="0">
                <a:cs typeface="Arial"/>
              </a:rPr>
              <a:t>Definitief advies</a:t>
            </a:r>
          </a:p>
          <a:p>
            <a:pPr>
              <a:buFont typeface="Arial"/>
              <a:buChar char="•"/>
              <a:defRPr/>
            </a:pPr>
            <a:r>
              <a:rPr lang="nl-NL" altLang="nl-NL" sz="2400" kern="0" dirty="0">
                <a:cs typeface="Arial"/>
              </a:rPr>
              <a:t>Beschrijving van uw kind</a:t>
            </a:r>
          </a:p>
          <a:p>
            <a:pPr>
              <a:buFont typeface="Arial"/>
              <a:buChar char="•"/>
              <a:defRPr/>
            </a:pPr>
            <a:r>
              <a:rPr lang="nl-NL" altLang="nl-NL" sz="2400" kern="0" dirty="0">
                <a:cs typeface="Arial"/>
              </a:rPr>
              <a:t>Eventuele bijlagen (denk bijv. aan dyslexieverklaring)</a:t>
            </a:r>
          </a:p>
          <a:p>
            <a:pPr>
              <a:buFont typeface="Arial"/>
              <a:buChar char="•"/>
              <a:defRPr/>
            </a:pPr>
            <a:r>
              <a:rPr lang="nl-NL" altLang="nl-NL" sz="2400" kern="0" dirty="0">
                <a:cs typeface="Arial"/>
              </a:rPr>
              <a:t>Uitslag doorstroomtoets</a:t>
            </a:r>
          </a:p>
          <a:p>
            <a:pPr marL="0" indent="0">
              <a:buNone/>
              <a:defRPr/>
            </a:pPr>
            <a:endParaRPr lang="nl-NL" altLang="nl-NL" sz="2400" kern="0" dirty="0">
              <a:highlight>
                <a:srgbClr val="FFFF00"/>
              </a:highlight>
              <a:cs typeface="Arial"/>
            </a:endParaRPr>
          </a:p>
          <a:p>
            <a:pPr marL="0" indent="0" eaLnBrk="1" hangingPunct="1">
              <a:buNone/>
              <a:defRPr/>
            </a:pPr>
            <a:endParaRPr lang="nl-NL" altLang="nl-NL" sz="2400" i="1" kern="0" dirty="0">
              <a:cs typeface="Arial"/>
            </a:endParaRPr>
          </a:p>
          <a:p>
            <a:pPr marL="0" indent="0" eaLnBrk="1" hangingPunct="1">
              <a:buNone/>
              <a:defRPr/>
            </a:pPr>
            <a:endParaRPr lang="nl-NL" altLang="nl-NL" kern="0" dirty="0">
              <a:cs typeface="Arial"/>
            </a:endParaRPr>
          </a:p>
          <a:p>
            <a:pPr>
              <a:buNone/>
              <a:defRPr/>
            </a:pPr>
            <a:endParaRPr lang="nl-NL" dirty="0">
              <a:cs typeface="Arial"/>
            </a:endParaRPr>
          </a:p>
        </p:txBody>
      </p:sp>
    </p:spTree>
    <p:extLst>
      <p:ext uri="{BB962C8B-B14F-4D97-AF65-F5344CB8AC3E}">
        <p14:creationId xmlns:p14="http://schemas.microsoft.com/office/powerpoint/2010/main" val="307083197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07"/>
            <a:ext cx="8229600" cy="1082651"/>
          </a:xfrm>
        </p:spPr>
        <p:txBody>
          <a:bodyPr/>
          <a:lstStyle/>
          <a:p>
            <a:pPr eaLnBrk="1" hangingPunct="1"/>
            <a:r>
              <a:rPr lang="nl-NL" altLang="nl-NL">
                <a:cs typeface="Arial"/>
              </a:rPr>
              <a:t>Onderwijskundig rapport (OKR)</a:t>
            </a:r>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56431" y="985836"/>
            <a:ext cx="8229599" cy="495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endParaRPr lang="nl-NL" altLang="nl-NL" sz="2400" kern="0" dirty="0">
              <a:highlight>
                <a:srgbClr val="FFFF00"/>
              </a:highlight>
              <a:cs typeface="Arial"/>
            </a:endParaRPr>
          </a:p>
          <a:p>
            <a:pPr eaLnBrk="1" hangingPunct="1">
              <a:defRPr/>
            </a:pPr>
            <a:r>
              <a:rPr lang="nl-NL" altLang="nl-NL" sz="2400" kern="0" dirty="0">
                <a:cs typeface="Arial"/>
              </a:rPr>
              <a:t>Het OKR wordt met u besproken </a:t>
            </a:r>
            <a:r>
              <a:rPr lang="nl-NL" altLang="nl-NL" sz="2400" kern="0" dirty="0">
                <a:highlight>
                  <a:srgbClr val="FFFF00"/>
                </a:highlight>
                <a:cs typeface="Arial"/>
              </a:rPr>
              <a:t>[geef hier week aan]</a:t>
            </a:r>
          </a:p>
          <a:p>
            <a:pPr eaLnBrk="1" hangingPunct="1">
              <a:defRPr/>
            </a:pPr>
            <a:r>
              <a:rPr lang="nl-NL" altLang="nl-NL" sz="2400" kern="0" dirty="0">
                <a:cs typeface="Arial"/>
              </a:rPr>
              <a:t>U ontvangt het OKR </a:t>
            </a:r>
            <a:r>
              <a:rPr lang="nl-NL" altLang="nl-NL" sz="2400" kern="0" dirty="0">
                <a:highlight>
                  <a:srgbClr val="FFFF00"/>
                </a:highlight>
                <a:cs typeface="Arial"/>
              </a:rPr>
              <a:t>vooraf/na afloop van het gesprek, [geef aan op welke wijze]</a:t>
            </a:r>
          </a:p>
          <a:p>
            <a:pPr marL="0" indent="0" eaLnBrk="1" hangingPunct="1">
              <a:buNone/>
              <a:defRPr/>
            </a:pPr>
            <a:r>
              <a:rPr lang="nl-NL" altLang="nl-NL" sz="2400" kern="0" dirty="0">
                <a:cs typeface="Arial"/>
              </a:rPr>
              <a:t>Als ouders heeft u de mogelijkheid om:</a:t>
            </a:r>
          </a:p>
          <a:p>
            <a:pPr eaLnBrk="1" hangingPunct="1">
              <a:defRPr/>
            </a:pPr>
            <a:r>
              <a:rPr lang="nl-NL" altLang="nl-NL" sz="2400" kern="0" dirty="0">
                <a:cs typeface="Arial"/>
              </a:rPr>
              <a:t>In het OKR aan te geven of u het eens bent met het advies</a:t>
            </a:r>
          </a:p>
          <a:p>
            <a:pPr eaLnBrk="1" hangingPunct="1">
              <a:defRPr/>
            </a:pPr>
            <a:r>
              <a:rPr lang="nl-NL" altLang="nl-NL" sz="2400" kern="0" dirty="0">
                <a:cs typeface="Arial"/>
              </a:rPr>
              <a:t>feitelijke onjuistheden te corrigeren</a:t>
            </a:r>
          </a:p>
          <a:p>
            <a:pPr eaLnBrk="1" hangingPunct="1">
              <a:defRPr/>
            </a:pPr>
            <a:r>
              <a:rPr lang="nl-NL" altLang="nl-NL" sz="2400" kern="0" dirty="0">
                <a:cs typeface="Arial"/>
              </a:rPr>
              <a:t>Uw zienswijze toe te voegen</a:t>
            </a:r>
          </a:p>
          <a:p>
            <a:pPr marL="0" indent="0" eaLnBrk="1" hangingPunct="1">
              <a:buNone/>
              <a:defRPr/>
            </a:pPr>
            <a:endParaRPr lang="nl-NL" altLang="nl-NL" sz="2400" kern="0" dirty="0">
              <a:cs typeface="Arial"/>
            </a:endParaRPr>
          </a:p>
          <a:p>
            <a:pPr marL="0" indent="0" eaLnBrk="1" hangingPunct="1">
              <a:buNone/>
              <a:defRPr/>
            </a:pPr>
            <a:r>
              <a:rPr lang="nl-NL" altLang="nl-NL" sz="2400" kern="0" dirty="0">
                <a:cs typeface="Arial"/>
              </a:rPr>
              <a:t>Uw toestemming is alleen nodig voor het toevoegen van bijlagen</a:t>
            </a:r>
          </a:p>
        </p:txBody>
      </p:sp>
    </p:spTree>
    <p:extLst>
      <p:ext uri="{BB962C8B-B14F-4D97-AF65-F5344CB8AC3E}">
        <p14:creationId xmlns:p14="http://schemas.microsoft.com/office/powerpoint/2010/main" val="227247186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127430"/>
            <a:ext cx="8229600" cy="1082651"/>
          </a:xfrm>
        </p:spPr>
        <p:txBody>
          <a:bodyPr/>
          <a:lstStyle/>
          <a:p>
            <a:pPr eaLnBrk="1" hangingPunct="1"/>
            <a:r>
              <a:rPr lang="nl-NL" altLang="nl-NL">
                <a:cs typeface="Arial"/>
              </a:rPr>
              <a:t>Aanmelden VO-1</a:t>
            </a:r>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20712" y="1161879"/>
            <a:ext cx="8229599" cy="472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altLang="nl-NL" sz="2400" kern="0" dirty="0">
                <a:cs typeface="Arial"/>
              </a:rPr>
              <a:t>Wordt gedaan door basisschool via OT met toestemming ouders – eind maart</a:t>
            </a:r>
          </a:p>
          <a:p>
            <a:pPr>
              <a:buFont typeface="Arial"/>
              <a:buChar char="•"/>
              <a:defRPr/>
            </a:pPr>
            <a:r>
              <a:rPr lang="nl-NL" altLang="nl-NL" sz="2400" kern="0" dirty="0">
                <a:cs typeface="Arial"/>
              </a:rPr>
              <a:t>Nodig om meerdere VO scholen op te geven:</a:t>
            </a:r>
          </a:p>
          <a:p>
            <a:pPr lvl="1">
              <a:buFont typeface="Arial"/>
              <a:buChar char="•"/>
              <a:defRPr/>
            </a:pPr>
            <a:r>
              <a:rPr lang="nl-NL" altLang="nl-NL" sz="2000" kern="0" dirty="0">
                <a:cs typeface="Arial"/>
              </a:rPr>
              <a:t>vmbo-basis/kader/: 2 </a:t>
            </a:r>
            <a:r>
              <a:rPr lang="nl-NL" altLang="nl-NL" sz="2000" kern="0" dirty="0" err="1">
                <a:cs typeface="Arial"/>
              </a:rPr>
              <a:t>Utrechte</a:t>
            </a:r>
            <a:r>
              <a:rPr lang="nl-NL" altLang="nl-NL" sz="2000" kern="0" dirty="0">
                <a:cs typeface="Arial"/>
              </a:rPr>
              <a:t> scholen in voorkeursvolgorde</a:t>
            </a:r>
          </a:p>
          <a:p>
            <a:pPr lvl="1">
              <a:buFont typeface="Arial"/>
              <a:buChar char="•"/>
              <a:defRPr/>
            </a:pPr>
            <a:r>
              <a:rPr lang="nl-NL" altLang="nl-NL" sz="2000" kern="0" dirty="0">
                <a:cs typeface="Arial"/>
              </a:rPr>
              <a:t>Vmbo-kader/tl: 2 Utrechtse scholen in voorkeursvolgorde</a:t>
            </a:r>
          </a:p>
          <a:p>
            <a:pPr lvl="1">
              <a:buFont typeface="Arial"/>
              <a:buChar char="•"/>
              <a:defRPr/>
            </a:pPr>
            <a:r>
              <a:rPr lang="nl-NL" altLang="nl-NL" sz="2000" kern="0" dirty="0">
                <a:cs typeface="Arial"/>
              </a:rPr>
              <a:t>vmbo-tl/ havo/vwo: </a:t>
            </a:r>
            <a:r>
              <a:rPr lang="nl-NL" altLang="nl-NL" sz="2000" kern="0" dirty="0">
                <a:solidFill>
                  <a:srgbClr val="002060"/>
                </a:solidFill>
                <a:cs typeface="Arial"/>
              </a:rPr>
              <a:t>6</a:t>
            </a:r>
            <a:r>
              <a:rPr lang="nl-NL" altLang="nl-NL" sz="2000" kern="0" dirty="0">
                <a:cs typeface="Arial"/>
              </a:rPr>
              <a:t> Utrechtse scholen in voorkeursvolgorde</a:t>
            </a:r>
          </a:p>
          <a:p>
            <a:pPr marL="457200" lvl="1" indent="0">
              <a:buNone/>
              <a:defRPr/>
            </a:pPr>
            <a:r>
              <a:rPr lang="nl-NL" altLang="nl-NL" sz="2000" kern="0" dirty="0">
                <a:cs typeface="Arial"/>
              </a:rPr>
              <a:t>Staat er een school met plaatsingsgarantie op de voorkeurslijst, maakt het niet uit hoeveel scholen er in totaal op de lijst staan.</a:t>
            </a:r>
            <a:endParaRPr lang="nl-NL" altLang="nl-NL" sz="2400" kern="0" dirty="0">
              <a:cs typeface="Arial"/>
            </a:endParaRPr>
          </a:p>
          <a:p>
            <a:pPr>
              <a:defRPr/>
            </a:pPr>
            <a:r>
              <a:rPr lang="nl-NL" altLang="nl-NL" sz="2400" kern="0" dirty="0">
                <a:cs typeface="Arial"/>
              </a:rPr>
              <a:t>Aanmelden in meerdere regio's kan</a:t>
            </a:r>
          </a:p>
          <a:p>
            <a:pPr lvl="1">
              <a:buFont typeface="Arial"/>
              <a:buChar char="•"/>
              <a:defRPr/>
            </a:pPr>
            <a:r>
              <a:rPr lang="nl-NL" altLang="nl-NL" sz="2000" kern="0" dirty="0">
                <a:cs typeface="Arial"/>
              </a:rPr>
              <a:t>Voorrangsregels leerlingen uit eigen regio en broertjes/zusjes regeling gelden alleen op eerste voorkeur.</a:t>
            </a:r>
          </a:p>
          <a:p>
            <a:pPr>
              <a:buFont typeface="Arial"/>
              <a:buChar char="•"/>
              <a:defRPr/>
            </a:pPr>
            <a:r>
              <a:rPr lang="nl-NL" altLang="nl-NL" sz="2400" kern="0" dirty="0">
                <a:cs typeface="Arial"/>
              </a:rPr>
              <a:t>Digitale loting en plaatsing alle leerlingen</a:t>
            </a:r>
          </a:p>
          <a:p>
            <a:pPr>
              <a:buFont typeface="Arial"/>
              <a:buChar char="•"/>
              <a:defRPr/>
            </a:pPr>
            <a:r>
              <a:rPr lang="nl-NL" altLang="nl-NL" sz="2400" kern="0" dirty="0">
                <a:cs typeface="Arial"/>
              </a:rPr>
              <a:t>Eind april horen alle kinderen tegelijk waar ze geplaatst zijn</a:t>
            </a:r>
          </a:p>
          <a:p>
            <a:pPr marL="0" indent="0" eaLnBrk="1" hangingPunct="1">
              <a:buNone/>
              <a:defRPr/>
            </a:pPr>
            <a:endParaRPr lang="nl-NL" altLang="nl-NL" sz="2400" kern="0" dirty="0">
              <a:cs typeface="Arial"/>
            </a:endParaRPr>
          </a:p>
          <a:p>
            <a:pPr marL="0" indent="0" eaLnBrk="1" hangingPunct="1">
              <a:buNone/>
              <a:defRPr/>
            </a:pPr>
            <a:endParaRPr lang="nl-NL" altLang="nl-NL" kern="0" dirty="0">
              <a:cs typeface="Arial"/>
            </a:endParaRPr>
          </a:p>
          <a:p>
            <a:pPr marL="0" indent="0" eaLnBrk="1" hangingPunct="1">
              <a:buNone/>
              <a:defRPr/>
            </a:pPr>
            <a:endParaRPr lang="nl-NL" altLang="nl-NL" kern="0" dirty="0">
              <a:cs typeface="Arial"/>
            </a:endParaRPr>
          </a:p>
        </p:txBody>
      </p:sp>
    </p:spTree>
    <p:extLst>
      <p:ext uri="{BB962C8B-B14F-4D97-AF65-F5344CB8AC3E}">
        <p14:creationId xmlns:p14="http://schemas.microsoft.com/office/powerpoint/2010/main" val="215588646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293349"/>
            <a:ext cx="8229600" cy="1082651"/>
          </a:xfrm>
        </p:spPr>
        <p:txBody>
          <a:bodyPr/>
          <a:lstStyle/>
          <a:p>
            <a:pPr eaLnBrk="1" hangingPunct="1"/>
            <a:r>
              <a:rPr lang="nl-NL" altLang="nl-NL">
                <a:cs typeface="Arial"/>
              </a:rPr>
              <a:t>Aanmelden VO-2</a:t>
            </a:r>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20712" y="1161879"/>
            <a:ext cx="8229599" cy="472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altLang="nl-NL" sz="2400" kern="0" dirty="0">
                <a:cs typeface="Arial"/>
              </a:rPr>
              <a:t>Afwijzen</a:t>
            </a:r>
            <a:endParaRPr lang="nl-NL" dirty="0"/>
          </a:p>
          <a:p>
            <a:pPr lvl="1">
              <a:buFont typeface="Arial"/>
              <a:buChar char="•"/>
              <a:defRPr/>
            </a:pPr>
            <a:r>
              <a:rPr lang="nl-NL" altLang="nl-NL" sz="2000" kern="0" dirty="0">
                <a:cs typeface="Arial"/>
              </a:rPr>
              <a:t>Extra toelatingscriteria (X11 en De Passie)</a:t>
            </a:r>
          </a:p>
          <a:p>
            <a:pPr lvl="1">
              <a:buFont typeface="Arial"/>
              <a:buChar char="•"/>
              <a:defRPr/>
            </a:pPr>
            <a:r>
              <a:rPr lang="nl-NL" altLang="nl-NL" sz="2000" kern="0" dirty="0">
                <a:cs typeface="Arial"/>
              </a:rPr>
              <a:t>Laagste niveau van advies wordt niet aangeboden</a:t>
            </a:r>
          </a:p>
          <a:p>
            <a:pPr lvl="1">
              <a:buFont typeface="Arial"/>
              <a:buChar char="•"/>
              <a:defRPr/>
            </a:pPr>
            <a:r>
              <a:rPr lang="nl-NL" altLang="nl-NL" sz="2000" kern="0" dirty="0">
                <a:cs typeface="Arial"/>
              </a:rPr>
              <a:t>Ondersteuningsbehoefte (de VO school neemt contact met u en ons op om te zoeken naar een andere passende school). </a:t>
            </a:r>
          </a:p>
          <a:p>
            <a:pPr marL="457200" lvl="1" indent="0">
              <a:buNone/>
              <a:defRPr/>
            </a:pPr>
            <a:endParaRPr lang="nl-NL" altLang="nl-NL" sz="2000" kern="0" dirty="0">
              <a:cs typeface="Arial"/>
            </a:endParaRPr>
          </a:p>
          <a:p>
            <a:pPr>
              <a:buFont typeface="Arial"/>
              <a:buChar char="•"/>
              <a:defRPr/>
            </a:pPr>
            <a:r>
              <a:rPr lang="nl-NL" altLang="nl-NL" sz="2400" kern="0" dirty="0">
                <a:cs typeface="Arial"/>
              </a:rPr>
              <a:t>Broertjes/zusjes regeling</a:t>
            </a:r>
          </a:p>
          <a:p>
            <a:pPr lvl="1">
              <a:buFont typeface="Arial"/>
              <a:buChar char="•"/>
              <a:defRPr/>
            </a:pPr>
            <a:r>
              <a:rPr lang="nl-NL" altLang="nl-NL" sz="2000" kern="0" dirty="0">
                <a:cs typeface="Arial"/>
              </a:rPr>
              <a:t>Utrecht: alleen </a:t>
            </a:r>
            <a:r>
              <a:rPr lang="nl-NL" altLang="nl-NL" sz="2000" kern="0" dirty="0">
                <a:cs typeface="Arial"/>
                <a:hlinkClick r:id="rId3"/>
              </a:rPr>
              <a:t>CGU</a:t>
            </a:r>
            <a:r>
              <a:rPr lang="nl-NL" altLang="nl-NL" sz="2000" kern="0" dirty="0">
                <a:cs typeface="Arial"/>
              </a:rPr>
              <a:t> en </a:t>
            </a:r>
            <a:r>
              <a:rPr lang="nl-NL" altLang="nl-NL" sz="2000" kern="0" dirty="0">
                <a:cs typeface="Arial"/>
                <a:hlinkClick r:id="rId4"/>
              </a:rPr>
              <a:t>Boni</a:t>
            </a:r>
            <a:endParaRPr lang="nl-NL" altLang="nl-NL" sz="2000" kern="0" dirty="0">
              <a:cs typeface="Arial"/>
            </a:endParaRPr>
          </a:p>
          <a:p>
            <a:pPr lvl="1">
              <a:buFont typeface="Arial"/>
              <a:buChar char="•"/>
              <a:defRPr/>
            </a:pPr>
            <a:r>
              <a:rPr lang="nl-NL" altLang="nl-NL" sz="2000" kern="0" dirty="0">
                <a:cs typeface="Arial"/>
              </a:rPr>
              <a:t>Regio: zelf navragen bij VO school</a:t>
            </a:r>
          </a:p>
          <a:p>
            <a:pPr marL="457200" lvl="1" indent="0">
              <a:buNone/>
              <a:defRPr/>
            </a:pPr>
            <a:endParaRPr lang="nl-NL" altLang="nl-NL" sz="2000" kern="0" dirty="0">
              <a:cs typeface="Arial"/>
            </a:endParaRPr>
          </a:p>
          <a:p>
            <a:pPr>
              <a:buFont typeface="Arial"/>
              <a:buChar char="•"/>
              <a:defRPr/>
            </a:pPr>
            <a:r>
              <a:rPr lang="nl-NL" altLang="nl-NL" sz="2400" kern="0" dirty="0">
                <a:cs typeface="Arial"/>
              </a:rPr>
              <a:t>Procedure Naar het VO: </a:t>
            </a:r>
            <a:r>
              <a:rPr lang="nl-NL" sz="2400" kern="0" dirty="0">
                <a:ea typeface="+mn-lt"/>
                <a:cs typeface="+mn-lt"/>
                <a:hlinkClick r:id="rId5"/>
              </a:rPr>
              <a:t>https://www.naarhetvo.nl/</a:t>
            </a:r>
            <a:endParaRPr lang="nl-NL" altLang="nl-NL" sz="2400" kern="0" dirty="0">
              <a:cs typeface="Arial"/>
            </a:endParaRPr>
          </a:p>
          <a:p>
            <a:pPr>
              <a:buFont typeface="Arial"/>
              <a:buChar char="•"/>
              <a:defRPr/>
            </a:pPr>
            <a:endParaRPr lang="nl-NL" sz="2400" kern="0" dirty="0">
              <a:cs typeface="Arial"/>
            </a:endParaRPr>
          </a:p>
          <a:p>
            <a:pPr lvl="1">
              <a:buFont typeface="Arial"/>
              <a:buChar char="•"/>
              <a:defRPr/>
            </a:pPr>
            <a:endParaRPr lang="nl-NL" altLang="nl-NL" sz="2000" kern="0" dirty="0">
              <a:cs typeface="Arial"/>
            </a:endParaRPr>
          </a:p>
          <a:p>
            <a:pPr>
              <a:buFont typeface="Arial"/>
              <a:buChar char="•"/>
              <a:defRPr/>
            </a:pPr>
            <a:endParaRPr lang="nl-NL" altLang="nl-NL" sz="2400" kern="0" dirty="0">
              <a:cs typeface="Arial"/>
            </a:endParaRPr>
          </a:p>
          <a:p>
            <a:pPr lvl="1">
              <a:buFont typeface="Arial"/>
              <a:buChar char="•"/>
              <a:defRPr/>
            </a:pPr>
            <a:endParaRPr lang="nl-NL" altLang="nl-NL" sz="2000" kern="0" dirty="0">
              <a:cs typeface="Arial"/>
            </a:endParaRPr>
          </a:p>
          <a:p>
            <a:pPr>
              <a:buFont typeface="Arial"/>
              <a:buChar char="•"/>
              <a:defRPr/>
            </a:pPr>
            <a:endParaRPr lang="nl-NL" altLang="nl-NL" sz="2400" kern="0" dirty="0">
              <a:cs typeface="Arial"/>
            </a:endParaRPr>
          </a:p>
          <a:p>
            <a:pPr marL="0" indent="0">
              <a:buNone/>
              <a:defRPr/>
            </a:pPr>
            <a:endParaRPr lang="nl-NL" altLang="nl-NL" sz="2400" kern="0" dirty="0">
              <a:cs typeface="Arial"/>
            </a:endParaRPr>
          </a:p>
          <a:p>
            <a:pPr marL="0" indent="0">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kern="0" dirty="0">
              <a:cs typeface="Arial"/>
            </a:endParaRPr>
          </a:p>
          <a:p>
            <a:pPr marL="0" indent="0" eaLnBrk="1" hangingPunct="1">
              <a:buNone/>
              <a:defRPr/>
            </a:pPr>
            <a:endParaRPr lang="nl-NL" altLang="nl-NL" kern="0" dirty="0">
              <a:cs typeface="Arial"/>
            </a:endParaRPr>
          </a:p>
        </p:txBody>
      </p:sp>
    </p:spTree>
    <p:extLst>
      <p:ext uri="{BB962C8B-B14F-4D97-AF65-F5344CB8AC3E}">
        <p14:creationId xmlns:p14="http://schemas.microsoft.com/office/powerpoint/2010/main" val="87430186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2741" y="73306"/>
            <a:ext cx="8229600" cy="1082651"/>
          </a:xfrm>
        </p:spPr>
        <p:txBody>
          <a:bodyPr/>
          <a:lstStyle/>
          <a:p>
            <a:pPr eaLnBrk="1" hangingPunct="1"/>
            <a:r>
              <a:rPr lang="nl-NL" altLang="nl-NL">
                <a:cs typeface="Arial"/>
              </a:rPr>
              <a:t>Een VO school kiezen</a:t>
            </a:r>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278423" y="960813"/>
            <a:ext cx="8229599" cy="509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sz="2400" kern="0" dirty="0">
                <a:cs typeface="Arial"/>
              </a:rPr>
              <a:t>Begin tijdig met oriënteren </a:t>
            </a:r>
          </a:p>
          <a:p>
            <a:pPr>
              <a:buFont typeface="Arial"/>
              <a:buChar char="•"/>
              <a:defRPr/>
            </a:pPr>
            <a:r>
              <a:rPr lang="nl-NL" sz="2400" kern="0" dirty="0">
                <a:cs typeface="Arial"/>
              </a:rPr>
              <a:t>Preadvies groep 7 meenemen in de keuze</a:t>
            </a:r>
          </a:p>
          <a:p>
            <a:pPr>
              <a:buFont typeface="Arial"/>
              <a:buChar char="•"/>
              <a:defRPr/>
            </a:pPr>
            <a:r>
              <a:rPr lang="nl-NL" sz="2400" kern="0" dirty="0">
                <a:cs typeface="Arial"/>
              </a:rPr>
              <a:t>Scholen vergelijken/bekijken op</a:t>
            </a:r>
          </a:p>
          <a:p>
            <a:pPr lvl="1">
              <a:buFont typeface="Arial"/>
              <a:buChar char="–"/>
              <a:defRPr/>
            </a:pPr>
            <a:r>
              <a:rPr lang="nl-NL" sz="2000" kern="0" dirty="0">
                <a:solidFill>
                  <a:srgbClr val="009999"/>
                </a:solidFill>
                <a:cs typeface="Arial"/>
                <a:hlinkClick r:id="rId3">
                  <a:extLst>
                    <a:ext uri="{A12FA001-AC4F-418D-AE19-62706E023703}">
                      <ahyp:hlinkClr xmlns:ahyp="http://schemas.microsoft.com/office/drawing/2018/hyperlinkcolor" val="tx"/>
                    </a:ext>
                  </a:extLst>
                </a:hlinkClick>
              </a:rPr>
              <a:t>www.devogids.nl</a:t>
            </a:r>
            <a:r>
              <a:rPr lang="nl-NL" sz="2000" kern="0" dirty="0">
                <a:solidFill>
                  <a:srgbClr val="009999"/>
                </a:solidFill>
                <a:cs typeface="Arial"/>
              </a:rPr>
              <a:t> </a:t>
            </a:r>
          </a:p>
          <a:p>
            <a:pPr lvl="1">
              <a:buFont typeface="Arial"/>
              <a:buChar char="–"/>
              <a:defRPr/>
            </a:pPr>
            <a:r>
              <a:rPr lang="nl-NL" sz="2000" kern="0" dirty="0">
                <a:solidFill>
                  <a:srgbClr val="009999"/>
                </a:solidFill>
                <a:cs typeface="Arial"/>
                <a:hlinkClick r:id="rId4"/>
              </a:rPr>
              <a:t>www.scholenopdekaart.nl</a:t>
            </a:r>
            <a:endParaRPr lang="nl-NL" sz="2400" kern="0" dirty="0">
              <a:cs typeface="Arial"/>
            </a:endParaRPr>
          </a:p>
          <a:p>
            <a:pPr lvl="1">
              <a:buFont typeface="Arial"/>
              <a:buChar char="–"/>
              <a:defRPr/>
            </a:pPr>
            <a:r>
              <a:rPr lang="nl-NL" sz="2000" kern="0" dirty="0">
                <a:solidFill>
                  <a:srgbClr val="009999"/>
                </a:solidFill>
                <a:cs typeface="Arial"/>
                <a:hlinkClick r:id="rId5"/>
              </a:rPr>
              <a:t>www.onderwijsinspectie.nl</a:t>
            </a:r>
            <a:endParaRPr lang="nl-NL" sz="2000" kern="0" dirty="0">
              <a:solidFill>
                <a:srgbClr val="009999"/>
              </a:solidFill>
              <a:cs typeface="Arial"/>
            </a:endParaRPr>
          </a:p>
          <a:p>
            <a:pPr lvl="1">
              <a:buFont typeface="Arial"/>
              <a:buChar char="–"/>
              <a:defRPr/>
            </a:pPr>
            <a:r>
              <a:rPr lang="nl-NL" sz="2000" kern="0" dirty="0">
                <a:ea typeface="+mn-lt"/>
                <a:cs typeface="+mn-lt"/>
                <a:hlinkClick r:id="rId6"/>
              </a:rPr>
              <a:t>https://www.naarhetvo.nl/ </a:t>
            </a:r>
            <a:r>
              <a:rPr lang="nl-NL" sz="2000" kern="0" dirty="0">
                <a:solidFill>
                  <a:srgbClr val="000000"/>
                </a:solidFill>
                <a:cs typeface="Arial"/>
              </a:rPr>
              <a:t>(bij het kopje scholen)</a:t>
            </a:r>
          </a:p>
          <a:p>
            <a:pPr lvl="1">
              <a:buFont typeface="Arial"/>
              <a:buChar char="–"/>
              <a:defRPr/>
            </a:pPr>
            <a:r>
              <a:rPr lang="nl-NL" sz="2400" kern="0" dirty="0">
                <a:cs typeface="Arial"/>
              </a:rPr>
              <a:t>Websites van de VO scholen</a:t>
            </a:r>
          </a:p>
          <a:p>
            <a:pPr>
              <a:buFont typeface="Arial"/>
              <a:buChar char="•"/>
              <a:defRPr/>
            </a:pPr>
            <a:r>
              <a:rPr lang="nl-NL" sz="2400" kern="0" dirty="0">
                <a:cs typeface="Arial"/>
              </a:rPr>
              <a:t>Open dagen bezoeken</a:t>
            </a:r>
          </a:p>
          <a:p>
            <a:pPr>
              <a:buFont typeface="Arial"/>
              <a:buChar char="•"/>
              <a:defRPr/>
            </a:pPr>
            <a:r>
              <a:rPr lang="nl-NL" sz="2400" kern="0" dirty="0">
                <a:cs typeface="Arial"/>
              </a:rPr>
              <a:t>Aanmelden open lesmiddag (door ouders)</a:t>
            </a:r>
            <a:endParaRPr lang="nl-NL" sz="2400" kern="0" dirty="0">
              <a:highlight>
                <a:srgbClr val="FFFF00"/>
              </a:highlight>
              <a:cs typeface="Arial"/>
            </a:endParaRPr>
          </a:p>
          <a:p>
            <a:pPr>
              <a:buFont typeface="Arial"/>
              <a:buChar char="•"/>
              <a:defRPr/>
            </a:pPr>
            <a:r>
              <a:rPr lang="nl-NL" sz="2400" kern="0" dirty="0">
                <a:highlight>
                  <a:srgbClr val="FFFF00"/>
                </a:highlight>
                <a:cs typeface="Arial"/>
              </a:rPr>
              <a:t>Vul aan: welke voorbereidingsactiviteiten je in de klas doet</a:t>
            </a:r>
          </a:p>
          <a:p>
            <a:pPr>
              <a:buFont typeface="Arial"/>
              <a:buChar char="•"/>
              <a:defRPr/>
            </a:pPr>
            <a:endParaRPr lang="nl-NL" sz="2400" kern="0" dirty="0">
              <a:cs typeface="Arial"/>
            </a:endParaRPr>
          </a:p>
          <a:p>
            <a:pPr>
              <a:buFont typeface="Arial"/>
              <a:buChar char="•"/>
              <a:defRPr/>
            </a:pPr>
            <a:endParaRPr lang="nl-NL" sz="2400" kern="0" dirty="0">
              <a:cs typeface="Arial"/>
            </a:endParaRPr>
          </a:p>
          <a:p>
            <a:pPr marL="0" indent="0">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sz="2400" kern="0" dirty="0">
              <a:cs typeface="Arial"/>
            </a:endParaRPr>
          </a:p>
        </p:txBody>
      </p:sp>
    </p:spTree>
    <p:extLst>
      <p:ext uri="{BB962C8B-B14F-4D97-AF65-F5344CB8AC3E}">
        <p14:creationId xmlns:p14="http://schemas.microsoft.com/office/powerpoint/2010/main" val="267998771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Hoe stemmen wij met u af?</a:t>
            </a:r>
          </a:p>
        </p:txBody>
      </p:sp>
      <p:sp>
        <p:nvSpPr>
          <p:cNvPr id="3" name="Tijdelijke aanduiding voor inhoud 2"/>
          <p:cNvSpPr>
            <a:spLocks noGrp="1"/>
          </p:cNvSpPr>
          <p:nvPr>
            <p:ph idx="1"/>
          </p:nvPr>
        </p:nvSpPr>
        <p:spPr>
          <a:xfrm>
            <a:off x="468312" y="1700809"/>
            <a:ext cx="8229599" cy="4032448"/>
          </a:xfrm>
        </p:spPr>
        <p:txBody>
          <a:bodyPr/>
          <a:lstStyle/>
          <a:p>
            <a:pPr marL="0" indent="0" eaLnBrk="1" hangingPunct="1">
              <a:buNone/>
              <a:defRPr/>
            </a:pPr>
            <a:r>
              <a:rPr lang="nl-NL" altLang="nl-NL" sz="2800">
                <a:highlight>
                  <a:srgbClr val="FFFF00"/>
                </a:highlight>
              </a:rPr>
              <a:t>[Schrijf hier hoe en wanneer je in groep 8 het voorlopig advies en definitieve advies/het OKR bespreekt en wanneer je eventueel aanmeldingsgesprek, rapportgesprek en afsluitingsgesprekken voert.]</a:t>
            </a:r>
            <a:endParaRPr lang="nl-NL" altLang="nl-NL">
              <a:highlight>
                <a:srgbClr val="FFFF00"/>
              </a:highlight>
            </a:endParaRPr>
          </a:p>
          <a:p>
            <a:pPr marL="0" indent="0" eaLnBrk="1" hangingPunct="1">
              <a:buFontTx/>
              <a:buNone/>
              <a:defRPr/>
            </a:pPr>
            <a:endParaRPr lang="nl-NL" altLang="nl-NL"/>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341639616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59687" y="86055"/>
            <a:ext cx="8229600" cy="1143000"/>
          </a:xfrm>
        </p:spPr>
        <p:txBody>
          <a:bodyPr/>
          <a:lstStyle/>
          <a:p>
            <a:pPr eaLnBrk="1" hangingPunct="1"/>
            <a:r>
              <a:rPr lang="nl-NL" altLang="nl-NL"/>
              <a:t>Tijdspad</a:t>
            </a:r>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dirty="0">
                <a:highlight>
                  <a:srgbClr val="FFFF00"/>
                </a:highlight>
              </a:rPr>
              <a:t>[logo school]</a:t>
            </a:r>
          </a:p>
        </p:txBody>
      </p:sp>
      <p:sp>
        <p:nvSpPr>
          <p:cNvPr id="3" name="Tijdelijke aanduiding voor inhoud 2">
            <a:extLst>
              <a:ext uri="{FF2B5EF4-FFF2-40B4-BE49-F238E27FC236}">
                <a16:creationId xmlns:a16="http://schemas.microsoft.com/office/drawing/2014/main" id="{C97EA298-43CD-478D-B1BE-4A6FC89D7B51}"/>
              </a:ext>
            </a:extLst>
          </p:cNvPr>
          <p:cNvSpPr>
            <a:spLocks noGrp="1"/>
          </p:cNvSpPr>
          <p:nvPr>
            <p:ph idx="1"/>
          </p:nvPr>
        </p:nvSpPr>
        <p:spPr>
          <a:xfrm>
            <a:off x="323528" y="1412776"/>
            <a:ext cx="8229600" cy="4525963"/>
          </a:xfrm>
        </p:spPr>
        <p:txBody>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sz="2000"/>
          </a:p>
          <a:p>
            <a:pPr marL="0" indent="0">
              <a:buNone/>
            </a:pPr>
            <a:endParaRPr lang="nl-NL" sz="2000"/>
          </a:p>
          <a:p>
            <a:pPr marL="0" indent="0">
              <a:buNone/>
            </a:pPr>
            <a:r>
              <a:rPr lang="nl-NL" sz="1800" i="1">
                <a:cs typeface="Arial"/>
                <a:hlinkClick r:id="rId4"/>
              </a:rPr>
              <a:t>.</a:t>
            </a:r>
          </a:p>
          <a:p>
            <a:pPr marL="0" indent="0">
              <a:buNone/>
            </a:pPr>
            <a:endParaRPr lang="nl-NL"/>
          </a:p>
          <a:p>
            <a:pPr marL="0" indent="0">
              <a:buNone/>
            </a:pPr>
            <a:endParaRPr lang="nl-NL"/>
          </a:p>
        </p:txBody>
      </p:sp>
      <p:graphicFrame>
        <p:nvGraphicFramePr>
          <p:cNvPr id="6" name="Tabel 5">
            <a:extLst>
              <a:ext uri="{FF2B5EF4-FFF2-40B4-BE49-F238E27FC236}">
                <a16:creationId xmlns:a16="http://schemas.microsoft.com/office/drawing/2014/main" id="{CDB97967-03AC-41D8-A1AD-8C1E3BE384CD}"/>
              </a:ext>
            </a:extLst>
          </p:cNvPr>
          <p:cNvGraphicFramePr>
            <a:graphicFrameLocks noGrp="1"/>
          </p:cNvGraphicFramePr>
          <p:nvPr>
            <p:extLst>
              <p:ext uri="{D42A27DB-BD31-4B8C-83A1-F6EECF244321}">
                <p14:modId xmlns:p14="http://schemas.microsoft.com/office/powerpoint/2010/main" val="3032580125"/>
              </p:ext>
            </p:extLst>
          </p:nvPr>
        </p:nvGraphicFramePr>
        <p:xfrm>
          <a:off x="201283" y="1078301"/>
          <a:ext cx="8756531" cy="4876800"/>
        </p:xfrm>
        <a:graphic>
          <a:graphicData uri="http://schemas.openxmlformats.org/drawingml/2006/table">
            <a:tbl>
              <a:tblPr firstRow="1" bandRow="1">
                <a:tableStyleId>{5C22544A-7EE6-4342-B048-85BDC9FD1C3A}</a:tableStyleId>
              </a:tblPr>
              <a:tblGrid>
                <a:gridCol w="5384540">
                  <a:extLst>
                    <a:ext uri="{9D8B030D-6E8A-4147-A177-3AD203B41FA5}">
                      <a16:colId xmlns:a16="http://schemas.microsoft.com/office/drawing/2014/main" val="3986369673"/>
                    </a:ext>
                  </a:extLst>
                </a:gridCol>
                <a:gridCol w="3371991">
                  <a:extLst>
                    <a:ext uri="{9D8B030D-6E8A-4147-A177-3AD203B41FA5}">
                      <a16:colId xmlns:a16="http://schemas.microsoft.com/office/drawing/2014/main" val="4091589101"/>
                    </a:ext>
                  </a:extLst>
                </a:gridCol>
              </a:tblGrid>
              <a:tr h="370840">
                <a:tc>
                  <a:txBody>
                    <a:bodyPr/>
                    <a:lstStyle/>
                    <a:p>
                      <a:r>
                        <a:rPr lang="nl-NL" sz="1800">
                          <a:solidFill>
                            <a:schemeClr val="tx1"/>
                          </a:solidFill>
                        </a:rPr>
                        <a:t>Oriëntatie, aanmelding en plaatsing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Data 23-24</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426452558"/>
                  </a:ext>
                </a:extLst>
              </a:tr>
              <a:tr h="370840">
                <a:tc>
                  <a:txBody>
                    <a:bodyPr/>
                    <a:lstStyle/>
                    <a:p>
                      <a:r>
                        <a:rPr lang="nl-NL" sz="1800">
                          <a:solidFill>
                            <a:schemeClr val="tx1"/>
                          </a:solidFill>
                        </a:rPr>
                        <a:t>Bezoek open dagen en informatieavonden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oktober-maart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052262073"/>
                  </a:ext>
                </a:extLst>
              </a:tr>
              <a:tr h="370840">
                <a:tc>
                  <a:txBody>
                    <a:bodyPr/>
                    <a:lstStyle/>
                    <a:p>
                      <a:r>
                        <a:rPr lang="nl-NL" sz="1800">
                          <a:solidFill>
                            <a:schemeClr val="tx1"/>
                          </a:solidFill>
                        </a:rPr>
                        <a:t>Schrijf je kind zelf in voor open lesmiddagen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a:solidFill>
                            <a:schemeClr val="tx1"/>
                          </a:solidFill>
                          <a:latin typeface="Arial"/>
                        </a:rPr>
                        <a:t>oktober-maart</a:t>
                      </a:r>
                      <a:endParaRPr lang="nl-NL" sz="180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87852610"/>
                  </a:ext>
                </a:extLst>
              </a:tr>
              <a:tr h="370840">
                <a:tc>
                  <a:txBody>
                    <a:bodyPr/>
                    <a:lstStyle/>
                    <a:p>
                      <a:r>
                        <a:rPr lang="nl-NL" sz="1800">
                          <a:solidFill>
                            <a:schemeClr val="tx1"/>
                          </a:solidFill>
                        </a:rPr>
                        <a:t>Bespreken voorlopig schooladvies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10 - 31 januari</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74514088"/>
                  </a:ext>
                </a:extLst>
              </a:tr>
              <a:tr h="370840">
                <a:tc>
                  <a:txBody>
                    <a:bodyPr/>
                    <a:lstStyle/>
                    <a:p>
                      <a:r>
                        <a:rPr lang="nl-NL" sz="1800">
                          <a:solidFill>
                            <a:schemeClr val="tx1"/>
                          </a:solidFill>
                        </a:rPr>
                        <a:t>Bespreken OKR</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dirty="0">
                          <a:solidFill>
                            <a:schemeClr val="tx1"/>
                          </a:solidFill>
                          <a:highlight>
                            <a:srgbClr val="FFFF00"/>
                          </a:highlight>
                          <a:latin typeface="Arial"/>
                        </a:rPr>
                        <a:t>Datum zelf invullen </a:t>
                      </a:r>
                      <a:r>
                        <a:rPr lang="nl-NL" sz="1800" b="0" i="0" u="none" strike="noStrike" noProof="0" dirty="0">
                          <a:solidFill>
                            <a:schemeClr val="tx1"/>
                          </a:solidFill>
                          <a:latin typeface="Arial"/>
                        </a:rPr>
                        <a:t>(uiterlijk 24 maart)</a:t>
                      </a:r>
                      <a:endParaRPr lang="nl-NL"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072697987"/>
                  </a:ext>
                </a:extLst>
              </a:tr>
              <a:tr h="185420">
                <a:tc>
                  <a:txBody>
                    <a:bodyPr/>
                    <a:lstStyle/>
                    <a:p>
                      <a:pPr lvl="0">
                        <a:buNone/>
                      </a:pPr>
                      <a:r>
                        <a:rPr lang="nl-NL" sz="1800" b="0" i="0" u="none" strike="noStrike" noProof="0">
                          <a:solidFill>
                            <a:schemeClr val="tx1"/>
                          </a:solidFill>
                          <a:latin typeface="Arial"/>
                        </a:rPr>
                        <a:t>Doorstroomtoets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1e en 2e week van feb (evt. exacte data noemen)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709241220"/>
                  </a:ext>
                </a:extLst>
              </a:tr>
              <a:tr h="185420">
                <a:tc>
                  <a:txBody>
                    <a:bodyPr/>
                    <a:lstStyle/>
                    <a:p>
                      <a:pPr marL="0" marR="0" lvl="0" indent="0" algn="l" rtl="0" eaLnBrk="1" fontAlgn="auto" latinLnBrk="0" hangingPunct="1">
                        <a:lnSpc>
                          <a:spcPct val="100000"/>
                        </a:lnSpc>
                        <a:spcBef>
                          <a:spcPts val="0"/>
                        </a:spcBef>
                        <a:spcAft>
                          <a:spcPts val="0"/>
                        </a:spcAft>
                        <a:buClrTx/>
                        <a:buSzTx/>
                        <a:buFontTx/>
                        <a:buNone/>
                      </a:pPr>
                      <a:r>
                        <a:rPr lang="nl-NL" sz="1800">
                          <a:solidFill>
                            <a:schemeClr val="tx1"/>
                          </a:solidFill>
                        </a:rPr>
                        <a:t>Uitslag doorstroomtoets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800">
                          <a:solidFill>
                            <a:schemeClr val="tx1"/>
                          </a:solidFill>
                        </a:rPr>
                        <a:t>15 maart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142102178"/>
                  </a:ext>
                </a:extLst>
              </a:tr>
              <a:tr h="354235">
                <a:tc>
                  <a:txBody>
                    <a:bodyPr/>
                    <a:lstStyle/>
                    <a:p>
                      <a:pPr lvl="0">
                        <a:buNone/>
                      </a:pPr>
                      <a:r>
                        <a:rPr lang="nl-NL" sz="1800" b="0" i="0" u="none" strike="noStrike" noProof="0">
                          <a:solidFill>
                            <a:schemeClr val="tx1"/>
                          </a:solidFill>
                          <a:latin typeface="Arial"/>
                        </a:rPr>
                        <a:t>Definitief advies</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a:solidFill>
                            <a:schemeClr val="tx1"/>
                          </a:solidFill>
                          <a:latin typeface="Arial"/>
                        </a:rPr>
                        <a:t>Uiterlijk 24 maart</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70988983"/>
                  </a:ext>
                </a:extLst>
              </a:tr>
              <a:tr h="370840">
                <a:tc>
                  <a:txBody>
                    <a:bodyPr/>
                    <a:lstStyle/>
                    <a:p>
                      <a:pPr lvl="0">
                        <a:buNone/>
                      </a:pPr>
                      <a:r>
                        <a:rPr lang="nl-NL" sz="1800" b="0" i="0" u="none" strike="noStrike" noProof="0" dirty="0">
                          <a:solidFill>
                            <a:schemeClr val="tx1"/>
                          </a:solidFill>
                          <a:latin typeface="Arial"/>
                        </a:rPr>
                        <a:t>Basisschool meldt kind aan bij VO school </a:t>
                      </a:r>
                    </a:p>
                    <a:p>
                      <a:pPr lvl="0">
                        <a:buNone/>
                      </a:pPr>
                      <a:r>
                        <a:rPr lang="nl-NL" sz="1800" b="0" i="0" u="none" strike="noStrike" noProof="0" dirty="0">
                          <a:solidFill>
                            <a:schemeClr val="tx1"/>
                          </a:solidFill>
                          <a:latin typeface="Arial"/>
                        </a:rPr>
                        <a:t>met overdragen OKR</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25 - 31 maart </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918305656"/>
                  </a:ext>
                </a:extLst>
              </a:tr>
              <a:tr h="370840">
                <a:tc>
                  <a:txBody>
                    <a:bodyPr/>
                    <a:lstStyle/>
                    <a:p>
                      <a:r>
                        <a:rPr lang="nl-NL" sz="1800" dirty="0">
                          <a:solidFill>
                            <a:schemeClr val="tx1"/>
                          </a:solidFill>
                        </a:rPr>
                        <a:t>Uitslag plaatsing op VO school</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r>
                        <a:rPr lang="nl-NL" sz="1800" dirty="0">
                          <a:solidFill>
                            <a:schemeClr val="tx1"/>
                          </a:solidFill>
                        </a:rPr>
                        <a:t>25 april</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3841277"/>
                  </a:ext>
                </a:extLst>
              </a:tr>
              <a:tr h="370840">
                <a:tc>
                  <a:txBody>
                    <a:bodyPr/>
                    <a:lstStyle/>
                    <a:p>
                      <a:r>
                        <a:rPr lang="en-US" sz="1800" dirty="0" err="1">
                          <a:solidFill>
                            <a:schemeClr val="tx1"/>
                          </a:solidFill>
                        </a:rPr>
                        <a:t>Warme</a:t>
                      </a:r>
                      <a:r>
                        <a:rPr lang="en-US" sz="1800" dirty="0">
                          <a:solidFill>
                            <a:schemeClr val="tx1"/>
                          </a:solidFill>
                        </a:rPr>
                        <a:t> </a:t>
                      </a:r>
                      <a:r>
                        <a:rPr lang="en-US" sz="1800" dirty="0" err="1">
                          <a:solidFill>
                            <a:schemeClr val="tx1"/>
                          </a:solidFill>
                        </a:rPr>
                        <a:t>overdracht</a:t>
                      </a:r>
                      <a:endParaRPr lang="nl-NL" sz="1800" dirty="0">
                        <a:solidFill>
                          <a:schemeClr val="tx1"/>
                        </a:solidFill>
                      </a:endParaRP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tcPr>
                </a:tc>
                <a:tc>
                  <a:txBody>
                    <a:bodyPr/>
                    <a:lstStyle/>
                    <a:p>
                      <a:r>
                        <a:rPr lang="en-US" sz="1800" dirty="0">
                          <a:solidFill>
                            <a:schemeClr val="tx1"/>
                          </a:solidFill>
                        </a:rPr>
                        <a:t>4 en 6 </a:t>
                      </a:r>
                      <a:r>
                        <a:rPr lang="en-US" sz="1800" dirty="0" err="1">
                          <a:solidFill>
                            <a:schemeClr val="tx1"/>
                          </a:solidFill>
                        </a:rPr>
                        <a:t>juni</a:t>
                      </a:r>
                      <a:endParaRPr lang="nl-NL" sz="18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970779628"/>
                  </a:ext>
                </a:extLst>
              </a:tr>
            </a:tbl>
          </a:graphicData>
        </a:graphic>
      </p:graphicFrame>
    </p:spTree>
    <p:extLst>
      <p:ext uri="{BB962C8B-B14F-4D97-AF65-F5344CB8AC3E}">
        <p14:creationId xmlns:p14="http://schemas.microsoft.com/office/powerpoint/2010/main" val="237608181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Vragen?</a:t>
            </a:r>
          </a:p>
        </p:txBody>
      </p:sp>
      <p:pic>
        <p:nvPicPr>
          <p:cNvPr id="2" name="Afbeelding 4" descr="Afbeelding met tekst, clipart&#10;&#10;Automatisch gegenereerde beschrijving">
            <a:extLst>
              <a:ext uri="{FF2B5EF4-FFF2-40B4-BE49-F238E27FC236}">
                <a16:creationId xmlns:a16="http://schemas.microsoft.com/office/drawing/2014/main" id="{172C3782-E6E7-90A9-8533-4027CF161AFE}"/>
              </a:ext>
            </a:extLst>
          </p:cNvPr>
          <p:cNvPicPr>
            <a:picLocks noGrp="1" noChangeAspect="1"/>
          </p:cNvPicPr>
          <p:nvPr>
            <p:ph idx="1"/>
          </p:nvPr>
        </p:nvPicPr>
        <p:blipFill>
          <a:blip r:embed="rId2"/>
          <a:stretch>
            <a:fillRect/>
          </a:stretch>
        </p:blipFill>
        <p:spPr>
          <a:xfrm>
            <a:off x="1342814" y="1709235"/>
            <a:ext cx="6552481" cy="3656162"/>
          </a:xfrm>
        </p:spPr>
      </p:pic>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4828503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Gezamenlijk doel</a:t>
            </a:r>
          </a:p>
        </p:txBody>
      </p:sp>
      <p:sp>
        <p:nvSpPr>
          <p:cNvPr id="3" name="Tijdelijke aanduiding voor inhoud 2"/>
          <p:cNvSpPr>
            <a:spLocks noGrp="1"/>
          </p:cNvSpPr>
          <p:nvPr>
            <p:ph idx="1"/>
          </p:nvPr>
        </p:nvSpPr>
        <p:spPr>
          <a:xfrm>
            <a:off x="468312" y="1700809"/>
            <a:ext cx="8229599" cy="4032448"/>
          </a:xfrm>
        </p:spPr>
        <p:txBody>
          <a:bodyPr/>
          <a:lstStyle/>
          <a:p>
            <a:pPr marL="0" indent="0" eaLnBrk="1" hangingPunct="1">
              <a:buNone/>
              <a:defRPr/>
            </a:pPr>
            <a:endParaRPr lang="nl-NL" altLang="nl-NL" sz="2400" dirty="0">
              <a:solidFill>
                <a:schemeClr val="bg1">
                  <a:lumMod val="50000"/>
                </a:schemeClr>
              </a:solidFill>
              <a:cs typeface="Arial"/>
            </a:endParaRPr>
          </a:p>
          <a:p>
            <a:pPr marL="0" indent="0" algn="ctr" eaLnBrk="1" hangingPunct="1">
              <a:buNone/>
              <a:defRPr/>
            </a:pPr>
            <a:r>
              <a:rPr lang="nl-NL" altLang="nl-NL" sz="4000" dirty="0">
                <a:cs typeface="Arial"/>
              </a:rPr>
              <a:t>Samen op zoek naar de best passende plek voor uw kind in het voortgezet onderwijs.</a:t>
            </a:r>
          </a:p>
          <a:p>
            <a:pPr marL="0" indent="0" eaLnBrk="1" hangingPunct="1">
              <a:buNone/>
              <a:defRPr/>
            </a:pPr>
            <a:endParaRPr lang="nl-NL" altLang="nl-NL" sz="2400" dirty="0">
              <a:solidFill>
                <a:schemeClr val="bg1">
                  <a:lumMod val="50000"/>
                </a:schemeClr>
              </a:solidFill>
              <a:cs typeface="Arial"/>
            </a:endParaRPr>
          </a:p>
          <a:p>
            <a:pPr eaLnBrk="1" hangingPunct="1">
              <a:buFontTx/>
              <a:buChar char="-"/>
              <a:defRPr/>
            </a:pPr>
            <a:endParaRPr lang="nl-NL" altLang="nl-NL" dirty="0"/>
          </a:p>
          <a:p>
            <a:pPr eaLnBrk="1" hangingPunct="1">
              <a:buFontTx/>
              <a:buChar char="-"/>
              <a:defRPr/>
            </a:pPr>
            <a:endParaRPr lang="nl-NL" altLang="nl-NL" dirty="0"/>
          </a:p>
          <a:p>
            <a:pPr marL="0" indent="0" eaLnBrk="1" hangingPunct="1">
              <a:buFontTx/>
              <a:buNone/>
              <a:defRPr/>
            </a:pPr>
            <a:endParaRPr lang="nl-NL" altLang="nl-NL" dirty="0"/>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18040308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Agenda van de avond</a:t>
            </a:r>
          </a:p>
        </p:txBody>
      </p:sp>
      <p:sp>
        <p:nvSpPr>
          <p:cNvPr id="3" name="Tijdelijke aanduiding voor inhoud 2"/>
          <p:cNvSpPr>
            <a:spLocks noGrp="1"/>
          </p:cNvSpPr>
          <p:nvPr>
            <p:ph idx="1"/>
          </p:nvPr>
        </p:nvSpPr>
        <p:spPr>
          <a:xfrm>
            <a:off x="468312" y="1700809"/>
            <a:ext cx="8229599" cy="4032448"/>
          </a:xfrm>
        </p:spPr>
        <p:txBody>
          <a:bodyPr/>
          <a:lstStyle/>
          <a:p>
            <a:pPr eaLnBrk="1" hangingPunct="1">
              <a:buFont typeface="Wingdings,Sans-Serif" panose="05000000000000000000" pitchFamily="2" charset="2"/>
              <a:buChar char="ü"/>
              <a:defRPr/>
            </a:pPr>
            <a:r>
              <a:rPr lang="nl-NL" sz="2000">
                <a:cs typeface="Arial"/>
              </a:rPr>
              <a:t>Doorstroom na de basisschool</a:t>
            </a:r>
          </a:p>
          <a:p>
            <a:pPr eaLnBrk="1" hangingPunct="1">
              <a:buFont typeface="Wingdings" panose="05000000000000000000" pitchFamily="2" charset="2"/>
              <a:buChar char="ü"/>
              <a:defRPr/>
            </a:pPr>
            <a:r>
              <a:rPr lang="nl-NL" altLang="nl-NL" sz="2000"/>
              <a:t>Het (voorlopig)</a:t>
            </a:r>
            <a:r>
              <a:rPr lang="nl-NL" altLang="nl-NL" sz="2000">
                <a:solidFill>
                  <a:srgbClr val="FF0000"/>
                </a:solidFill>
              </a:rPr>
              <a:t> </a:t>
            </a:r>
            <a:r>
              <a:rPr lang="nl-NL" altLang="nl-NL" sz="2000"/>
              <a:t>schooladvies</a:t>
            </a:r>
            <a:endParaRPr lang="nl-NL" altLang="nl-NL" sz="2000">
              <a:cs typeface="Arial"/>
            </a:endParaRPr>
          </a:p>
          <a:p>
            <a:pPr eaLnBrk="1" hangingPunct="1">
              <a:buFont typeface="Wingdings" panose="05000000000000000000" pitchFamily="2" charset="2"/>
              <a:buChar char="ü"/>
              <a:defRPr/>
            </a:pPr>
            <a:r>
              <a:rPr lang="nl-NL" altLang="nl-NL" sz="2000"/>
              <a:t>De doorstroomtoets</a:t>
            </a:r>
          </a:p>
          <a:p>
            <a:pPr eaLnBrk="1" hangingPunct="1">
              <a:buFont typeface="Wingdings" panose="05000000000000000000" pitchFamily="2" charset="2"/>
              <a:buChar char="ü"/>
              <a:defRPr/>
            </a:pPr>
            <a:r>
              <a:rPr lang="nl-NL" altLang="nl-NL" sz="2000">
                <a:cs typeface="Arial"/>
              </a:rPr>
              <a:t>Onderwijskundig rapport (OKR)</a:t>
            </a:r>
          </a:p>
          <a:p>
            <a:pPr eaLnBrk="1" hangingPunct="1">
              <a:buFont typeface="Wingdings" panose="05000000000000000000" pitchFamily="2" charset="2"/>
              <a:buChar char="ü"/>
              <a:defRPr/>
            </a:pPr>
            <a:r>
              <a:rPr lang="nl-NL" altLang="nl-NL" sz="2000">
                <a:cs typeface="Arial"/>
              </a:rPr>
              <a:t>Aanmelden voortgezet onderwijs (VO)</a:t>
            </a:r>
          </a:p>
          <a:p>
            <a:pPr eaLnBrk="1" hangingPunct="1">
              <a:buFont typeface="Wingdings" panose="05000000000000000000" pitchFamily="2" charset="2"/>
              <a:buChar char="ü"/>
              <a:defRPr/>
            </a:pPr>
            <a:r>
              <a:rPr lang="nl-NL" altLang="nl-NL" sz="2000"/>
              <a:t>Hoe stemmen we met u af?</a:t>
            </a:r>
            <a:endParaRPr lang="nl-NL" altLang="nl-NL" sz="2000">
              <a:cs typeface="Arial"/>
            </a:endParaRPr>
          </a:p>
          <a:p>
            <a:pPr eaLnBrk="1" hangingPunct="1">
              <a:buFont typeface="Wingdings" panose="05000000000000000000" pitchFamily="2" charset="2"/>
              <a:buChar char="ü"/>
              <a:defRPr/>
            </a:pPr>
            <a:r>
              <a:rPr lang="nl-NL" altLang="nl-NL" sz="2000"/>
              <a:t>Tijdspad met belangrijke data</a:t>
            </a:r>
          </a:p>
          <a:p>
            <a:pPr eaLnBrk="1" hangingPunct="1">
              <a:buFont typeface="Wingdings" panose="05000000000000000000" pitchFamily="2" charset="2"/>
              <a:buChar char="ü"/>
              <a:defRPr/>
            </a:pPr>
            <a:r>
              <a:rPr lang="nl-NL" altLang="nl-NL" sz="2000">
                <a:cs typeface="Arial"/>
              </a:rPr>
              <a:t>Vragen</a:t>
            </a:r>
          </a:p>
          <a:p>
            <a:pPr marL="0" indent="0" eaLnBrk="1" hangingPunct="1">
              <a:buNone/>
              <a:defRPr/>
            </a:pPr>
            <a:endParaRPr lang="nl-NL" altLang="nl-NL" sz="2400"/>
          </a:p>
          <a:p>
            <a:pPr marL="0" indent="0" eaLnBrk="1" hangingPunct="1">
              <a:buNone/>
              <a:defRPr/>
            </a:pPr>
            <a:r>
              <a:rPr lang="nl-NL" altLang="nl-NL" sz="2400">
                <a:solidFill>
                  <a:schemeClr val="bg1">
                    <a:lumMod val="50000"/>
                  </a:schemeClr>
                </a:solidFill>
              </a:rPr>
              <a:t>- Reflectie op onze adviezen*</a:t>
            </a:r>
            <a:endParaRPr lang="nl-NL" altLang="nl-NL" sz="2400">
              <a:solidFill>
                <a:schemeClr val="bg1">
                  <a:lumMod val="50000"/>
                </a:schemeClr>
              </a:solidFill>
              <a:cs typeface="Arial"/>
            </a:endParaRPr>
          </a:p>
          <a:p>
            <a:pPr marL="0" indent="0" eaLnBrk="1" hangingPunct="1">
              <a:buNone/>
              <a:defRPr/>
            </a:pPr>
            <a:r>
              <a:rPr lang="nl-NL" altLang="nl-NL" sz="2400">
                <a:solidFill>
                  <a:schemeClr val="bg1">
                    <a:lumMod val="50000"/>
                  </a:schemeClr>
                </a:solidFill>
              </a:rPr>
              <a:t>- Ouders voor ouders**</a:t>
            </a:r>
            <a:endParaRPr lang="nl-NL" altLang="nl-NL" sz="2400">
              <a:solidFill>
                <a:schemeClr val="bg1">
                  <a:lumMod val="50000"/>
                </a:schemeClr>
              </a:solidFill>
              <a:cs typeface="Arial"/>
            </a:endParaRPr>
          </a:p>
          <a:p>
            <a:pPr eaLnBrk="1" hangingPunct="1">
              <a:buFontTx/>
              <a:buChar char="-"/>
              <a:defRPr/>
            </a:pPr>
            <a:endParaRPr lang="nl-NL" altLang="nl-NL"/>
          </a:p>
          <a:p>
            <a:pPr eaLnBrk="1" hangingPunct="1">
              <a:buFontTx/>
              <a:buChar char="-"/>
              <a:defRPr/>
            </a:pPr>
            <a:endParaRPr lang="nl-NL" altLang="nl-NL"/>
          </a:p>
          <a:p>
            <a:pPr marL="0" indent="0" eaLnBrk="1" hangingPunct="1">
              <a:buFontTx/>
              <a:buNone/>
              <a:defRPr/>
            </a:pPr>
            <a:endParaRPr lang="nl-NL" altLang="nl-NL"/>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107504" y="369431"/>
            <a:ext cx="9148374" cy="1043345"/>
          </a:xfrm>
        </p:spPr>
        <p:txBody>
          <a:bodyPr/>
          <a:lstStyle/>
          <a:p>
            <a:pPr eaLnBrk="1" hangingPunct="1"/>
            <a:r>
              <a:rPr lang="nl-NL" altLang="nl-NL"/>
              <a:t>Doorstroom na de basisschool</a:t>
            </a:r>
            <a:endParaRPr lang="nl-NL"/>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2">
            <a:extLst>
              <a:ext uri="{FF2B5EF4-FFF2-40B4-BE49-F238E27FC236}">
                <a16:creationId xmlns:a16="http://schemas.microsoft.com/office/drawing/2014/main" id="{00433348-9C3B-4B71-8594-635665D56B84}"/>
              </a:ext>
            </a:extLst>
          </p:cNvPr>
          <p:cNvPicPr>
            <a:picLocks noGrp="1" noChangeAspect="1"/>
          </p:cNvPicPr>
          <p:nvPr>
            <p:ph idx="1"/>
          </p:nvPr>
        </p:nvPicPr>
        <p:blipFill>
          <a:blip r:embed="rId3"/>
          <a:stretch>
            <a:fillRect/>
          </a:stretch>
        </p:blipFill>
        <p:spPr>
          <a:xfrm>
            <a:off x="971600" y="1477777"/>
            <a:ext cx="6902085" cy="4299123"/>
          </a:xfrm>
          <a:prstGeom prst="rect">
            <a:avLst/>
          </a:prstGeom>
        </p:spPr>
      </p:pic>
    </p:spTree>
    <p:extLst>
      <p:ext uri="{BB962C8B-B14F-4D97-AF65-F5344CB8AC3E}">
        <p14:creationId xmlns:p14="http://schemas.microsoft.com/office/powerpoint/2010/main" val="8948159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Het </a:t>
            </a:r>
            <a:r>
              <a:rPr lang="nl-NL" altLang="nl-NL">
                <a:solidFill>
                  <a:schemeClr val="tx1"/>
                </a:solidFill>
              </a:rPr>
              <a:t>(voorlopig)sc</a:t>
            </a:r>
            <a:r>
              <a:rPr lang="nl-NL" altLang="nl-NL">
                <a:solidFill>
                  <a:srgbClr val="000000"/>
                </a:solidFill>
              </a:rPr>
              <a:t>hooladvies</a:t>
            </a:r>
            <a:endParaRPr lang="nl-NL" altLang="nl-NL" err="1"/>
          </a:p>
        </p:txBody>
      </p:sp>
      <p:sp>
        <p:nvSpPr>
          <p:cNvPr id="3" name="Tijdelijke aanduiding voor inhoud 2"/>
          <p:cNvSpPr>
            <a:spLocks noGrp="1"/>
          </p:cNvSpPr>
          <p:nvPr>
            <p:ph idx="1"/>
          </p:nvPr>
        </p:nvSpPr>
        <p:spPr>
          <a:xfrm>
            <a:off x="468312" y="1700809"/>
            <a:ext cx="8229599" cy="4032448"/>
          </a:xfrm>
        </p:spPr>
        <p:txBody>
          <a:bodyPr/>
          <a:lstStyle/>
          <a:p>
            <a:pPr eaLnBrk="1" hangingPunct="1">
              <a:buFont typeface="Calibri" panose="020F0502020204030204" pitchFamily="34" charset="0"/>
              <a:buChar char="−"/>
              <a:defRPr/>
            </a:pPr>
            <a:r>
              <a:rPr lang="nl-NL" altLang="nl-NL" sz="2800" dirty="0">
                <a:cs typeface="Arial"/>
              </a:rPr>
              <a:t>Voorlopig schooladvies: januari</a:t>
            </a:r>
            <a:endParaRPr lang="nl-NL" altLang="nl-NL" sz="2800" dirty="0"/>
          </a:p>
          <a:p>
            <a:pPr>
              <a:buFont typeface="Calibri" panose="020F0502020204030204" pitchFamily="34" charset="0"/>
              <a:buChar char="−"/>
              <a:defRPr/>
            </a:pPr>
            <a:r>
              <a:rPr lang="nl-NL" altLang="nl-NL" sz="2800" dirty="0"/>
              <a:t>Passend bij de ontwikkeling van uw kind</a:t>
            </a:r>
            <a:endParaRPr lang="nl-NL" altLang="nl-NL" sz="2800" dirty="0">
              <a:cs typeface="Arial"/>
            </a:endParaRPr>
          </a:p>
          <a:p>
            <a:pPr eaLnBrk="1" hangingPunct="1">
              <a:buFont typeface="Calibri" panose="020F0502020204030204" pitchFamily="34" charset="0"/>
              <a:buChar char="−"/>
              <a:defRPr/>
            </a:pPr>
            <a:r>
              <a:rPr lang="nl-NL" altLang="nl-NL" sz="2800" dirty="0">
                <a:cs typeface="Arial"/>
              </a:rPr>
              <a:t>Meervoudig geformuleerd</a:t>
            </a:r>
          </a:p>
          <a:p>
            <a:pPr eaLnBrk="1" hangingPunct="1">
              <a:buFont typeface="Calibri" panose="020F0502020204030204" pitchFamily="34" charset="0"/>
              <a:buChar char="−"/>
              <a:defRPr/>
            </a:pPr>
            <a:r>
              <a:rPr lang="nl-NL" altLang="nl-NL" sz="2800" dirty="0"/>
              <a:t>Het advies wordt bepaald door </a:t>
            </a:r>
            <a:r>
              <a:rPr lang="nl-NL" altLang="nl-NL" sz="2800" dirty="0">
                <a:highlight>
                  <a:srgbClr val="FFFF00"/>
                </a:highlight>
              </a:rPr>
              <a:t>[Noem hier wie er betrokken zijn bij de advisering en maak duidelijk dat het een </a:t>
            </a:r>
            <a:r>
              <a:rPr lang="nl-NL" altLang="nl-NL" sz="2800" b="1" dirty="0">
                <a:highlight>
                  <a:srgbClr val="FFFF00"/>
                </a:highlight>
              </a:rPr>
              <a:t>school</a:t>
            </a:r>
            <a:r>
              <a:rPr lang="nl-NL" altLang="nl-NL" sz="2800" dirty="0">
                <a:highlight>
                  <a:srgbClr val="FFFF00"/>
                </a:highlight>
              </a:rPr>
              <a:t>advies is] </a:t>
            </a:r>
            <a:endParaRPr lang="nl-NL" altLang="nl-NL" sz="2800" dirty="0">
              <a:highlight>
                <a:srgbClr val="FFFF00"/>
              </a:highlight>
              <a:cs typeface="Arial"/>
            </a:endParaRPr>
          </a:p>
          <a:p>
            <a:pPr eaLnBrk="1" hangingPunct="1">
              <a:buFont typeface="Calibri"/>
              <a:buChar char="-"/>
              <a:defRPr/>
            </a:pPr>
            <a:r>
              <a:rPr lang="nl-NL" altLang="nl-NL" sz="2800" dirty="0">
                <a:cs typeface="Arial"/>
              </a:rPr>
              <a:t>Na doorstroomtoets definitief schooladvies (maart). </a:t>
            </a:r>
          </a:p>
          <a:p>
            <a:pPr marL="0" indent="0" eaLnBrk="1" hangingPunct="1">
              <a:buNone/>
              <a:defRPr/>
            </a:pPr>
            <a:endParaRPr lang="nl-NL" altLang="nl-NL" dirty="0"/>
          </a:p>
          <a:p>
            <a:pPr marL="0" indent="0" eaLnBrk="1" hangingPunct="1">
              <a:buFontTx/>
              <a:buNone/>
              <a:defRPr/>
            </a:pPr>
            <a:endParaRPr lang="nl-NL" altLang="nl-NL" dirty="0"/>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3361733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61811"/>
            <a:ext cx="8229600" cy="1143000"/>
          </a:xfrm>
        </p:spPr>
        <p:txBody>
          <a:bodyPr/>
          <a:lstStyle/>
          <a:p>
            <a:pPr eaLnBrk="1" hangingPunct="1"/>
            <a:r>
              <a:rPr lang="nl-NL" altLang="nl-NL" dirty="0"/>
              <a:t>Het </a:t>
            </a:r>
            <a:r>
              <a:rPr lang="nl-NL" dirty="0">
                <a:solidFill>
                  <a:schemeClr val="tx1"/>
                </a:solidFill>
              </a:rPr>
              <a:t>voorlopig </a:t>
            </a:r>
            <a:r>
              <a:rPr lang="nl-NL" altLang="nl-NL" dirty="0">
                <a:solidFill>
                  <a:srgbClr val="000000"/>
                </a:solidFill>
              </a:rPr>
              <a:t>schooladvies</a:t>
            </a:r>
            <a:endParaRPr lang="nl-NL" altLang="nl-NL" dirty="0"/>
          </a:p>
        </p:txBody>
      </p:sp>
      <p:sp>
        <p:nvSpPr>
          <p:cNvPr id="3" name="Tijdelijke aanduiding voor inhoud 2"/>
          <p:cNvSpPr>
            <a:spLocks noGrp="1"/>
          </p:cNvSpPr>
          <p:nvPr>
            <p:ph idx="1"/>
          </p:nvPr>
        </p:nvSpPr>
        <p:spPr>
          <a:xfrm>
            <a:off x="532837" y="1002209"/>
            <a:ext cx="8229599" cy="4248473"/>
          </a:xfrm>
        </p:spPr>
        <p:txBody>
          <a:bodyPr/>
          <a:lstStyle/>
          <a:p>
            <a:pPr marL="0" indent="0" eaLnBrk="1" hangingPunct="1">
              <a:buNone/>
              <a:defRPr/>
            </a:pPr>
            <a:endParaRPr lang="nl-NL" altLang="nl-NL" sz="2400"/>
          </a:p>
          <a:p>
            <a:pPr marL="0" indent="0" eaLnBrk="1" hangingPunct="1">
              <a:buNone/>
              <a:defRPr/>
            </a:pPr>
            <a:r>
              <a:rPr lang="nl-NL" altLang="nl-NL" sz="2800"/>
              <a:t>Het voorlopig </a:t>
            </a:r>
            <a:r>
              <a:rPr lang="nl-NL" altLang="nl-NL" sz="2800">
                <a:solidFill>
                  <a:srgbClr val="000000"/>
                </a:solidFill>
              </a:rPr>
              <a:t>schooladvies</a:t>
            </a:r>
            <a:r>
              <a:rPr lang="nl-NL" altLang="nl-NL" sz="2800"/>
              <a:t> komt tot stand aan de hand van:</a:t>
            </a:r>
            <a:endParaRPr lang="nl-NL" altLang="nl-NL" sz="2800">
              <a:cs typeface="Arial"/>
            </a:endParaRPr>
          </a:p>
          <a:p>
            <a:pPr marL="0" indent="0" eaLnBrk="1" hangingPunct="1">
              <a:buNone/>
              <a:defRPr/>
            </a:pPr>
            <a:endParaRPr lang="nl-NL" altLang="nl-NL" sz="1050"/>
          </a:p>
          <a:p>
            <a:pPr marL="457200" indent="-457200" eaLnBrk="1" hangingPunct="1">
              <a:buFont typeface="+mj-lt"/>
              <a:buAutoNum type="alphaUcPeriod"/>
              <a:defRPr/>
            </a:pPr>
            <a:r>
              <a:rPr lang="nl-NL" altLang="nl-NL" sz="2800" err="1"/>
              <a:t>Kindkenmerken</a:t>
            </a:r>
            <a:endParaRPr lang="nl-NL" altLang="nl-NL" sz="2800"/>
          </a:p>
          <a:p>
            <a:pPr marL="457200" indent="-457200" eaLnBrk="1" hangingPunct="1">
              <a:buFont typeface="+mj-lt"/>
              <a:buAutoNum type="alphaUcPeriod"/>
              <a:defRPr/>
            </a:pPr>
            <a:r>
              <a:rPr lang="nl-NL" altLang="nl-NL" sz="2800"/>
              <a:t>Resultaten op methodetoetsen en niet-methodetoetsen</a:t>
            </a:r>
            <a:endParaRPr lang="nl-NL" altLang="nl-NL" sz="2800">
              <a:cs typeface="Arial"/>
            </a:endParaRPr>
          </a:p>
          <a:p>
            <a:pPr marL="0" indent="0" eaLnBrk="1" hangingPunct="1">
              <a:buNone/>
              <a:defRPr/>
            </a:pPr>
            <a:endParaRPr lang="nl-NL" altLang="nl-NL" sz="2400"/>
          </a:p>
        </p:txBody>
      </p:sp>
      <p:pic>
        <p:nvPicPr>
          <p:cNvPr id="6148" name="Afbeelding 5"/>
          <p:cNvPicPr>
            <a:picLocks noChangeAspect="1" noChangeArrowheads="1"/>
          </p:cNvPicPr>
          <p:nvPr/>
        </p:nvPicPr>
        <p:blipFill>
          <a:blip r:embed="rId2">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6883091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A. </a:t>
            </a:r>
            <a:r>
              <a:rPr lang="nl-NL" altLang="nl-NL" err="1"/>
              <a:t>Kindkenmerken</a:t>
            </a:r>
            <a:endParaRPr lang="nl-NL" altLang="nl-NL"/>
          </a:p>
        </p:txBody>
      </p:sp>
      <p:sp>
        <p:nvSpPr>
          <p:cNvPr id="3" name="Tijdelijke aanduiding voor inhoud 2"/>
          <p:cNvSpPr>
            <a:spLocks noGrp="1"/>
          </p:cNvSpPr>
          <p:nvPr>
            <p:ph idx="1"/>
          </p:nvPr>
        </p:nvSpPr>
        <p:spPr>
          <a:xfrm>
            <a:off x="468312" y="1484784"/>
            <a:ext cx="8229599" cy="4248473"/>
          </a:xfrm>
        </p:spPr>
        <p:txBody>
          <a:bodyPr/>
          <a:lstStyle/>
          <a:p>
            <a:pPr>
              <a:buFont typeface="Calibri" panose="020F0502020204030204" pitchFamily="34" charset="0"/>
              <a:buChar char="−"/>
            </a:pPr>
            <a:r>
              <a:rPr lang="nl-NL" altLang="nl-NL" sz="2400"/>
              <a:t>Betrokkenheid/inzet/motivatie</a:t>
            </a:r>
          </a:p>
          <a:p>
            <a:pPr>
              <a:buFont typeface="Calibri" panose="020F0502020204030204" pitchFamily="34" charset="0"/>
              <a:buChar char="−"/>
            </a:pPr>
            <a:r>
              <a:rPr lang="nl-NL" altLang="nl-NL" sz="2400"/>
              <a:t>Leer- en werkhouding</a:t>
            </a:r>
          </a:p>
          <a:p>
            <a:pPr>
              <a:buFont typeface="Calibri" panose="020F0502020204030204" pitchFamily="34" charset="0"/>
              <a:buChar char="−"/>
            </a:pPr>
            <a:r>
              <a:rPr lang="nl-NL" altLang="nl-NL" sz="2400"/>
              <a:t>Hoofd- en bijzaken onderscheiden</a:t>
            </a:r>
          </a:p>
          <a:p>
            <a:pPr>
              <a:buFont typeface="Calibri" panose="020F0502020204030204" pitchFamily="34" charset="0"/>
              <a:buChar char="−"/>
            </a:pPr>
            <a:r>
              <a:rPr lang="nl-NL" altLang="nl-NL" sz="2400"/>
              <a:t>Zelfstandigheid</a:t>
            </a:r>
          </a:p>
          <a:p>
            <a:pPr>
              <a:buFont typeface="Calibri" panose="020F0502020204030204" pitchFamily="34" charset="0"/>
              <a:buChar char="−"/>
            </a:pPr>
            <a:r>
              <a:rPr lang="nl-NL" altLang="nl-NL" sz="2400"/>
              <a:t>Concentratie </a:t>
            </a:r>
          </a:p>
          <a:p>
            <a:pPr>
              <a:buFont typeface="Calibri" panose="020F0502020204030204" pitchFamily="34" charset="0"/>
              <a:buChar char="−"/>
            </a:pPr>
            <a:r>
              <a:rPr lang="nl-NL" altLang="nl-NL" sz="2400"/>
              <a:t>Zelfbeeld en reflectie</a:t>
            </a:r>
          </a:p>
          <a:p>
            <a:pPr>
              <a:buFont typeface="Calibri" panose="020F0502020204030204" pitchFamily="34" charset="0"/>
              <a:buChar char="−"/>
            </a:pPr>
            <a:r>
              <a:rPr lang="nl-NL" altLang="nl-NL" sz="2400"/>
              <a:t>Tempo</a:t>
            </a:r>
          </a:p>
          <a:p>
            <a:pPr>
              <a:buFont typeface="Calibri" panose="020F0502020204030204" pitchFamily="34" charset="0"/>
              <a:buChar char="−"/>
            </a:pPr>
            <a:r>
              <a:rPr lang="nl-NL" altLang="nl-NL" sz="2400"/>
              <a:t>Instructiebehoefte</a:t>
            </a:r>
          </a:p>
          <a:p>
            <a:pPr>
              <a:buFont typeface="Calibri" panose="020F0502020204030204" pitchFamily="34" charset="0"/>
              <a:buChar char="−"/>
            </a:pPr>
            <a:r>
              <a:rPr lang="nl-NL" altLang="nl-NL" sz="2400"/>
              <a:t>Inzicht (RTTI)</a:t>
            </a:r>
          </a:p>
          <a:p>
            <a:pPr marL="0" indent="0" eaLnBrk="1" hangingPunct="1">
              <a:buNone/>
              <a:defRPr/>
            </a:pPr>
            <a:endParaRPr lang="nl-NL" altLang="nl-NL" sz="240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descr="Afbeelding met tekst&#10;&#10;Automatisch gegenereerde beschrijving">
            <a:extLst>
              <a:ext uri="{FF2B5EF4-FFF2-40B4-BE49-F238E27FC236}">
                <a16:creationId xmlns:a16="http://schemas.microsoft.com/office/drawing/2014/main" id="{2DE8ADC8-4CE1-2273-895E-C2B20F2810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3588" y="5485270"/>
            <a:ext cx="1562100" cy="894715"/>
          </a:xfrm>
          <a:prstGeom prst="rect">
            <a:avLst/>
          </a:prstGeom>
        </p:spPr>
      </p:pic>
    </p:spTree>
    <p:extLst>
      <p:ext uri="{BB962C8B-B14F-4D97-AF65-F5344CB8AC3E}">
        <p14:creationId xmlns:p14="http://schemas.microsoft.com/office/powerpoint/2010/main" val="289065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B. Toetsen</a:t>
            </a:r>
          </a:p>
        </p:txBody>
      </p:sp>
      <p:sp>
        <p:nvSpPr>
          <p:cNvPr id="3" name="Tijdelijke aanduiding voor inhoud 2"/>
          <p:cNvSpPr>
            <a:spLocks noGrp="1"/>
          </p:cNvSpPr>
          <p:nvPr>
            <p:ph idx="1"/>
          </p:nvPr>
        </p:nvSpPr>
        <p:spPr>
          <a:xfrm>
            <a:off x="468312" y="1484784"/>
            <a:ext cx="8229599" cy="4248473"/>
          </a:xfrm>
        </p:spPr>
        <p:txBody>
          <a:bodyPr/>
          <a:lstStyle/>
          <a:p>
            <a:pPr eaLnBrk="1" hangingPunct="1">
              <a:buFontTx/>
              <a:buChar char="-"/>
              <a:defRPr/>
            </a:pPr>
            <a:r>
              <a:rPr lang="nl-NL" altLang="nl-NL" sz="2400"/>
              <a:t>Niet-methodetoetsen (</a:t>
            </a:r>
            <a:r>
              <a:rPr lang="nl-NL" altLang="nl-NL" sz="2400">
                <a:highlight>
                  <a:srgbClr val="FFFF00"/>
                </a:highlight>
              </a:rPr>
              <a:t>Cito/IEP/Boom/Dia - Voeg hier evt. Een voorbeeld van een voortgangsgrafiek toe. </a:t>
            </a:r>
            <a:r>
              <a:rPr lang="nl-NL" altLang="nl-NL" sz="2400"/>
              <a:t>)</a:t>
            </a:r>
            <a:endParaRPr lang="nl-NL"/>
          </a:p>
          <a:p>
            <a:pPr eaLnBrk="1" hangingPunct="1">
              <a:buFontTx/>
              <a:buChar char="-"/>
              <a:defRPr/>
            </a:pPr>
            <a:endParaRPr lang="nl-NL" altLang="nl-NL" sz="2400">
              <a:cs typeface="Arial"/>
            </a:endParaRPr>
          </a:p>
          <a:p>
            <a:pPr>
              <a:buFontTx/>
              <a:buChar char="-"/>
              <a:defRPr/>
            </a:pPr>
            <a:r>
              <a:rPr lang="nl-NL" altLang="nl-NL" sz="2400"/>
              <a:t>Methodetoetsen</a:t>
            </a:r>
            <a:endParaRPr lang="nl-NL" altLang="nl-NL" sz="2400">
              <a:cs typeface="Arial"/>
            </a:endParaRPr>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156326786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2714"/>
            <a:ext cx="8229600" cy="1143000"/>
          </a:xfrm>
        </p:spPr>
        <p:txBody>
          <a:bodyPr/>
          <a:lstStyle/>
          <a:p>
            <a:pPr eaLnBrk="1" hangingPunct="1"/>
            <a:r>
              <a:rPr lang="nl-NL" altLang="nl-NL">
                <a:solidFill>
                  <a:schemeClr val="tx1"/>
                </a:solidFill>
              </a:rPr>
              <a:t>De doorstroomtoets</a:t>
            </a:r>
            <a:endParaRPr lang="nl-NL" altLang="nl-NL">
              <a:solidFill>
                <a:schemeClr val="tx1"/>
              </a:solidFill>
              <a:cs typeface="Arial"/>
            </a:endParaRPr>
          </a:p>
        </p:txBody>
      </p:sp>
      <p:sp>
        <p:nvSpPr>
          <p:cNvPr id="3" name="Tijdelijke aanduiding voor inhoud 2"/>
          <p:cNvSpPr>
            <a:spLocks noGrp="1"/>
          </p:cNvSpPr>
          <p:nvPr>
            <p:ph idx="1"/>
          </p:nvPr>
        </p:nvSpPr>
        <p:spPr>
          <a:xfrm>
            <a:off x="468312" y="917301"/>
            <a:ext cx="8229599" cy="4991093"/>
          </a:xfrm>
        </p:spPr>
        <p:txBody>
          <a:bodyPr/>
          <a:lstStyle/>
          <a:p>
            <a:pPr eaLnBrk="1" hangingPunct="1">
              <a:defRPr/>
            </a:pPr>
            <a:r>
              <a:rPr lang="nl-NL" altLang="nl-NL" sz="2000" dirty="0"/>
              <a:t>Wij gebruiken </a:t>
            </a:r>
            <a:r>
              <a:rPr lang="nl-NL" altLang="nl-NL" sz="2000" dirty="0">
                <a:highlight>
                  <a:srgbClr val="FFFF00"/>
                </a:highlight>
              </a:rPr>
              <a:t>[naam toets]</a:t>
            </a:r>
          </a:p>
          <a:p>
            <a:pPr>
              <a:buFont typeface="Arial"/>
              <a:buChar char="•"/>
              <a:defRPr/>
            </a:pPr>
            <a:r>
              <a:rPr lang="nl-NL" altLang="nl-NL" sz="2000" dirty="0"/>
              <a:t>Datum afname </a:t>
            </a:r>
            <a:r>
              <a:rPr lang="nl-NL" altLang="nl-NL" sz="2000" dirty="0">
                <a:highlight>
                  <a:srgbClr val="FFFF00"/>
                </a:highlight>
              </a:rPr>
              <a:t>[vul data in]</a:t>
            </a:r>
            <a:endParaRPr lang="nl-NL" altLang="nl-NL" sz="2000" dirty="0">
              <a:highlight>
                <a:srgbClr val="FFFF00"/>
              </a:highlight>
              <a:cs typeface="Arial"/>
            </a:endParaRPr>
          </a:p>
          <a:p>
            <a:pPr>
              <a:buFont typeface="Arial"/>
              <a:buChar char="•"/>
              <a:defRPr/>
            </a:pPr>
            <a:r>
              <a:rPr lang="nl-NL" altLang="nl-NL" sz="2000" dirty="0"/>
              <a:t>Meervoudig </a:t>
            </a:r>
            <a:r>
              <a:rPr lang="nl-NL" altLang="nl-NL" sz="2000" dirty="0" err="1"/>
              <a:t>toetsadvies</a:t>
            </a:r>
            <a:r>
              <a:rPr lang="nl-NL" altLang="nl-NL" sz="2000" dirty="0"/>
              <a:t> m.u.v. </a:t>
            </a:r>
            <a:r>
              <a:rPr lang="nl-NL" altLang="nl-NL" sz="2000" dirty="0">
                <a:cs typeface="Arial"/>
              </a:rPr>
              <a:t>VWO</a:t>
            </a:r>
          </a:p>
          <a:p>
            <a:pPr>
              <a:buFont typeface="Arial"/>
              <a:buChar char="•"/>
              <a:defRPr/>
            </a:pPr>
            <a:endParaRPr lang="nl-NL" altLang="nl-NL" sz="2000" dirty="0"/>
          </a:p>
          <a:p>
            <a:pPr marL="0" indent="0" eaLnBrk="1" hangingPunct="1">
              <a:buNone/>
              <a:defRPr/>
            </a:pPr>
            <a:r>
              <a:rPr lang="nl-NL" altLang="nl-NL" sz="2000" dirty="0"/>
              <a:t>Wat doet de school met het </a:t>
            </a:r>
            <a:r>
              <a:rPr lang="nl-NL" altLang="nl-NL" sz="2000" dirty="0" err="1"/>
              <a:t>toetsadvies</a:t>
            </a:r>
            <a:r>
              <a:rPr lang="nl-NL" altLang="nl-NL" sz="2000" dirty="0"/>
              <a:t>?</a:t>
            </a:r>
            <a:endParaRPr lang="nl-NL" altLang="nl-NL" sz="2000" dirty="0">
              <a:cs typeface="Arial"/>
            </a:endParaRPr>
          </a:p>
          <a:p>
            <a:pPr marL="0" indent="0">
              <a:buNone/>
              <a:defRPr/>
            </a:pPr>
            <a:endParaRPr lang="nl-NL" altLang="nl-NL" sz="2000" dirty="0"/>
          </a:p>
          <a:p>
            <a:pPr eaLnBrk="1" hangingPunct="1">
              <a:buFont typeface="Arial"/>
              <a:buChar char="•"/>
              <a:defRPr/>
            </a:pPr>
            <a:r>
              <a:rPr lang="nl-NL" altLang="nl-NL" sz="2000" dirty="0" err="1"/>
              <a:t>Toetsadvies</a:t>
            </a:r>
            <a:r>
              <a:rPr lang="nl-NL" altLang="nl-NL" sz="2000" dirty="0"/>
              <a:t> lager of gelijk aan voorlopig advies &gt; voorlopig advies blijft staan en wordt definitief.</a:t>
            </a:r>
            <a:endParaRPr lang="nl-NL" altLang="nl-NL" sz="2000" dirty="0">
              <a:cs typeface="Arial"/>
            </a:endParaRPr>
          </a:p>
          <a:p>
            <a:pPr eaLnBrk="1" hangingPunct="1">
              <a:defRPr/>
            </a:pPr>
            <a:r>
              <a:rPr lang="nl-NL" altLang="nl-NL" sz="2000" dirty="0" err="1"/>
              <a:t>Toetsadvies</a:t>
            </a:r>
            <a:r>
              <a:rPr lang="nl-NL" altLang="nl-NL" sz="2000" dirty="0"/>
              <a:t> hoger dan voorlopig advies &gt; school heroverweegt het advies en stelt in principe bij naar het nieuwe hogere niveau. </a:t>
            </a:r>
            <a:r>
              <a:rPr lang="nl-NL" sz="2000" dirty="0"/>
              <a:t>Dit is dan het definitieve advies. </a:t>
            </a:r>
            <a:r>
              <a:rPr lang="nl-NL" sz="2000" i="1" dirty="0"/>
              <a:t>(</a:t>
            </a:r>
            <a:r>
              <a:rPr lang="nl-NL" altLang="nl-NL" sz="2000" i="1" dirty="0"/>
              <a:t>Als school in het belang van het kind bijstellen niet wenselijk vinden, kan hiervan afgeweken worden. Dit moet beargumenteerd worden in het OKR).  </a:t>
            </a:r>
            <a:endParaRPr lang="nl-NL" altLang="nl-NL" sz="2000" i="1" dirty="0">
              <a:cs typeface="Arial"/>
            </a:endParaRPr>
          </a:p>
          <a:p>
            <a:pPr marL="0" indent="0" eaLnBrk="1" hangingPunct="1">
              <a:buNone/>
              <a:defRPr/>
            </a:pPr>
            <a:endParaRPr lang="nl-NL" altLang="nl-NL" sz="2400" dirty="0">
              <a:solidFill>
                <a:srgbClr val="FF0000"/>
              </a:solidFill>
              <a:cs typeface="Arial"/>
            </a:endParaRPr>
          </a:p>
          <a:p>
            <a:pPr marL="0" indent="0" eaLnBrk="1" hangingPunct="1">
              <a:buNone/>
              <a:defRPr/>
            </a:pPr>
            <a:endParaRPr lang="nl-NL" altLang="nl-NL" dirty="0"/>
          </a:p>
          <a:p>
            <a:pPr marL="0" indent="0" eaLnBrk="1" hangingPunct="1">
              <a:buFontTx/>
              <a:buNone/>
              <a:defRPr/>
            </a:pPr>
            <a:endParaRPr lang="nl-NL" altLang="nl-NL" dirty="0"/>
          </a:p>
        </p:txBody>
      </p:sp>
      <p:pic>
        <p:nvPicPr>
          <p:cNvPr id="6148" name="Afbeelding 5"/>
          <p:cNvPicPr>
            <a:picLocks noChangeAspect="1" noChangeArrowheads="1"/>
          </p:cNvPicPr>
          <p:nvPr/>
        </p:nvPicPr>
        <p:blipFill>
          <a:blip r:embed="rId3">
            <a:extLst>
              <a:ext uri="{28A0092B-C50C-407E-A947-70E740481C1C}">
                <a14:useLocalDpi xmlns:a14="http://schemas.microsoft.com/office/drawing/2010/main" val="0"/>
              </a:ext>
            </a:extLst>
          </a:blip>
          <a:srcRect l="27646" t="49149" r="26192" b="12991"/>
          <a:stretch>
            <a:fillRect/>
          </a:stretch>
        </p:blipFill>
        <p:spPr bwMode="auto">
          <a:xfrm>
            <a:off x="7380312" y="6058066"/>
            <a:ext cx="1317600" cy="5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Tree>
    <p:extLst>
      <p:ext uri="{BB962C8B-B14F-4D97-AF65-F5344CB8AC3E}">
        <p14:creationId xmlns:p14="http://schemas.microsoft.com/office/powerpoint/2010/main" val="2993834948"/>
      </p:ext>
    </p:extLst>
  </p:cSld>
  <p:clrMapOvr>
    <a:masterClrMapping/>
  </p:clrMapOvr>
  <p:transition/>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7E75D4850B264AAFCB352D513380A8" ma:contentTypeVersion="18" ma:contentTypeDescription="Een nieuw document maken." ma:contentTypeScope="" ma:versionID="337c55bb544ed75345c434412fa41966">
  <xsd:schema xmlns:xsd="http://www.w3.org/2001/XMLSchema" xmlns:xs="http://www.w3.org/2001/XMLSchema" xmlns:p="http://schemas.microsoft.com/office/2006/metadata/properties" xmlns:ns2="5b5d1c64-e44a-4eb0-91ab-7a24667f417b" xmlns:ns3="6de722c3-25a2-4742-b8cf-b48938f473d6" targetNamespace="http://schemas.microsoft.com/office/2006/metadata/properties" ma:root="true" ma:fieldsID="25c13c648c21f461e75f7174b23aef23" ns2:_="" ns3:_="">
    <xsd:import namespace="5b5d1c64-e44a-4eb0-91ab-7a24667f417b"/>
    <xsd:import namespace="6de722c3-25a2-4742-b8cf-b48938f473d6"/>
    <xsd:element name="properties">
      <xsd:complexType>
        <xsd:sequence>
          <xsd:element name="documentManagement">
            <xsd:complexType>
              <xsd:all>
                <xsd:element ref="ns2:Title0" minOccurs="0"/>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d1c64-e44a-4eb0-91ab-7a24667f417b" elementFormDefault="qualified">
    <xsd:import namespace="http://schemas.microsoft.com/office/2006/documentManagement/types"/>
    <xsd:import namespace="http://schemas.microsoft.com/office/infopath/2007/PartnerControls"/>
    <xsd:element name="Title0" ma:index="8" nillable="true" ma:displayName="Title" ma:description="" ma:internalName="Title0">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dde8ed53-59b2-4452-b431-ba5103509b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e722c3-25a2-4742-b8cf-b48938f473d6"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4" nillable="true" ma:displayName="Taxonomy Catch All Column" ma:hidden="true" ma:list="{a6501d6d-3cbb-48f5-a7a1-e61d356391b0}" ma:internalName="TaxCatchAll" ma:showField="CatchAllData" ma:web="6de722c3-25a2-4742-b8cf-b48938f473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6de722c3-25a2-4742-b8cf-b48938f473d6">
      <UserInfo>
        <DisplayName>Karin Tromp</DisplayName>
        <AccountId>130</AccountId>
        <AccountType/>
      </UserInfo>
      <UserInfo>
        <DisplayName>Marieke Das</DisplayName>
        <AccountId>56</AccountId>
        <AccountType/>
      </UserInfo>
    </SharedWithUsers>
    <Title0 xmlns="5b5d1c64-e44a-4eb0-91ab-7a24667f417b" xsi:nil="true"/>
    <lcf76f155ced4ddcb4097134ff3c332f xmlns="5b5d1c64-e44a-4eb0-91ab-7a24667f417b">
      <Terms xmlns="http://schemas.microsoft.com/office/infopath/2007/PartnerControls"/>
    </lcf76f155ced4ddcb4097134ff3c332f>
    <TaxCatchAll xmlns="6de722c3-25a2-4742-b8cf-b48938f473d6" xsi:nil="true"/>
  </documentManagement>
</p:properties>
</file>

<file path=customXml/itemProps1.xml><?xml version="1.0" encoding="utf-8"?>
<ds:datastoreItem xmlns:ds="http://schemas.openxmlformats.org/officeDocument/2006/customXml" ds:itemID="{C155664E-7ED5-4EEE-A897-FE12E97FE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d1c64-e44a-4eb0-91ab-7a24667f417b"/>
    <ds:schemaRef ds:uri="6de722c3-25a2-4742-b8cf-b48938f473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F9D809-14A3-45EA-9D1B-EF18E8586119}">
  <ds:schemaRefs>
    <ds:schemaRef ds:uri="http://schemas.microsoft.com/sharepoint/v3/contenttype/forms"/>
  </ds:schemaRefs>
</ds:datastoreItem>
</file>

<file path=customXml/itemProps3.xml><?xml version="1.0" encoding="utf-8"?>
<ds:datastoreItem xmlns:ds="http://schemas.openxmlformats.org/officeDocument/2006/customXml" ds:itemID="{C0FFE179-BE45-4F9D-86B6-17D96D2C96DE}">
  <ds:schemaRefs>
    <ds:schemaRef ds:uri="7c20629e-f1d0-44b6-af40-33cdb595b324"/>
    <ds:schemaRef ds:uri="http://purl.org/dc/terms/"/>
    <ds:schemaRef ds:uri="http://www.w3.org/XML/1998/namespace"/>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65e267f8-19ed-49f0-957a-ea1ef95a295a"/>
    <ds:schemaRef ds:uri="http://schemas.microsoft.com/office/2006/metadata/properties"/>
    <ds:schemaRef ds:uri="6de722c3-25a2-4742-b8cf-b48938f473d6"/>
    <ds:schemaRef ds:uri="5b5d1c64-e44a-4eb0-91ab-7a24667f417b"/>
  </ds:schemaRefs>
</ds:datastoreItem>
</file>

<file path=docProps/app.xml><?xml version="1.0" encoding="utf-8"?>
<Properties xmlns="http://schemas.openxmlformats.org/officeDocument/2006/extended-properties" xmlns:vt="http://schemas.openxmlformats.org/officeDocument/2006/docPropsVTypes">
  <TotalTime>0</TotalTime>
  <Words>1503</Words>
  <Application>Microsoft Office PowerPoint</Application>
  <PresentationFormat>Diavoorstelling (4:3)</PresentationFormat>
  <Paragraphs>222</Paragraphs>
  <Slides>17</Slides>
  <Notes>10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Wingdings</vt:lpstr>
      <vt:lpstr>Wingdings,Sans-Serif</vt:lpstr>
      <vt:lpstr>Standaardontwerp</vt:lpstr>
      <vt:lpstr>Naar het VO </vt:lpstr>
      <vt:lpstr>Gezamenlijk doel</vt:lpstr>
      <vt:lpstr>Agenda van de avond</vt:lpstr>
      <vt:lpstr>Doorstroom na de basisschool</vt:lpstr>
      <vt:lpstr>Het (voorlopig)schooladvies</vt:lpstr>
      <vt:lpstr>Het voorlopig schooladvies</vt:lpstr>
      <vt:lpstr>A. Kindkenmerken</vt:lpstr>
      <vt:lpstr>B. Toetsen</vt:lpstr>
      <vt:lpstr>De doorstroomtoets</vt:lpstr>
      <vt:lpstr>Onderwijskundig rapport (OKR)</vt:lpstr>
      <vt:lpstr>Onderwijskundig rapport (OKR)</vt:lpstr>
      <vt:lpstr>Aanmelden VO-1</vt:lpstr>
      <vt:lpstr>Aanmelden VO-2</vt:lpstr>
      <vt:lpstr>Een VO school kiezen</vt:lpstr>
      <vt:lpstr>Hoe stemmen wij met u af?</vt:lpstr>
      <vt:lpstr>Tijdspad</vt:lpstr>
      <vt:lpstr>Vragen?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Primair Onderwijs  Voortgezet Onderwijs</dc:title>
  <dc:creator>Frank de Bruin</dc:creator>
  <cp:lastModifiedBy>Jill van Loenen</cp:lastModifiedBy>
  <cp:revision>9</cp:revision>
  <cp:lastPrinted>2017-10-02T15:16:00Z</cp:lastPrinted>
  <dcterms:created xsi:type="dcterms:W3CDTF">2007-10-03T14:35:17Z</dcterms:created>
  <dcterms:modified xsi:type="dcterms:W3CDTF">2023-08-31T08:44:06Z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0x0101002CA221C92DEDD541A8382991BC72F15C</vt:lpwstr>
  </property>
  <property fmtid="{D5CDD505-2E9C-101B-9397-08002B2CF9AE}" pid="3" name="MediaServiceImageTags">
    <vt:lpwstr/>
  </property>
</Properties>
</file>